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ink/ink1.xml" ContentType="application/inkml+xml"/>
  <Override PartName="/ppt/ink/ink2.xml" ContentType="application/inkml+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67" r:id="rId4"/>
  </p:sldMasterIdLst>
  <p:notesMasterIdLst>
    <p:notesMasterId r:id="rId35"/>
  </p:notesMasterIdLst>
  <p:handoutMasterIdLst>
    <p:handoutMasterId r:id="rId36"/>
  </p:handoutMasterIdLst>
  <p:sldIdLst>
    <p:sldId id="268" r:id="rId5"/>
    <p:sldId id="295" r:id="rId6"/>
    <p:sldId id="259" r:id="rId7"/>
    <p:sldId id="286" r:id="rId8"/>
    <p:sldId id="274" r:id="rId9"/>
    <p:sldId id="287" r:id="rId10"/>
    <p:sldId id="288" r:id="rId11"/>
    <p:sldId id="285" r:id="rId12"/>
    <p:sldId id="292" r:id="rId13"/>
    <p:sldId id="289" r:id="rId14"/>
    <p:sldId id="290" r:id="rId15"/>
    <p:sldId id="291" r:id="rId16"/>
    <p:sldId id="297" r:id="rId17"/>
    <p:sldId id="270" r:id="rId18"/>
    <p:sldId id="271" r:id="rId19"/>
    <p:sldId id="275" r:id="rId20"/>
    <p:sldId id="276" r:id="rId21"/>
    <p:sldId id="277" r:id="rId22"/>
    <p:sldId id="278" r:id="rId23"/>
    <p:sldId id="279" r:id="rId24"/>
    <p:sldId id="280" r:id="rId25"/>
    <p:sldId id="281" r:id="rId26"/>
    <p:sldId id="282" r:id="rId27"/>
    <p:sldId id="283" r:id="rId28"/>
    <p:sldId id="293" r:id="rId29"/>
    <p:sldId id="272" r:id="rId30"/>
    <p:sldId id="273" r:id="rId31"/>
    <p:sldId id="269" r:id="rId32"/>
    <p:sldId id="296" r:id="rId33"/>
    <p:sldId id="267" r:id="rId34"/>
  </p:sldIdLst>
  <p:sldSz cx="12192000" cy="6858000"/>
  <p:notesSz cx="6858000" cy="9144000"/>
  <p:defaultTextStyle>
    <a:defPPr rtl="0">
      <a:defRPr lang="tr-t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Varsayılan Bölüm" id="{5C55E65A-6039-41B2-9B8A-9A13BEC5F0E2}">
          <p14:sldIdLst>
            <p14:sldId id="268"/>
            <p14:sldId id="295"/>
          </p14:sldIdLst>
        </p14:section>
        <p14:section name="Adsız Bölüm" id="{2E7AD42F-1A31-4412-A409-19F8CF3BF6B9}">
          <p14:sldIdLst>
            <p14:sldId id="259"/>
            <p14:sldId id="286"/>
            <p14:sldId id="274"/>
            <p14:sldId id="287"/>
            <p14:sldId id="288"/>
            <p14:sldId id="285"/>
            <p14:sldId id="292"/>
            <p14:sldId id="289"/>
            <p14:sldId id="290"/>
            <p14:sldId id="291"/>
            <p14:sldId id="297"/>
            <p14:sldId id="270"/>
            <p14:sldId id="271"/>
            <p14:sldId id="275"/>
            <p14:sldId id="276"/>
            <p14:sldId id="277"/>
            <p14:sldId id="278"/>
            <p14:sldId id="279"/>
            <p14:sldId id="280"/>
            <p14:sldId id="281"/>
            <p14:sldId id="282"/>
            <p14:sldId id="283"/>
            <p14:sldId id="293"/>
            <p14:sldId id="272"/>
            <p14:sldId id="273"/>
            <p14:sldId id="269"/>
            <p14:sldId id="296"/>
            <p14:sldId id="267"/>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Orta Stil 2 - Vurgu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Orta Stil 2 - Vurgu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D113A9D2-9D6B-4929-AA2D-F23B5EE8CBE7}" styleName="Tema Uygulanmış Stil 2 - Vurgu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D5ABB26-0587-4C30-8999-92F81FD0307C}" styleName="Stil Yok, Kılavuz Yok">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ema Uygulanmış Stil 1 - Vurgu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125E5076-3810-47DD-B79F-674D7AD40C01}" styleName="Koyu Stil 1 - Vurgu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149"/>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heme" Target="theme/theme1.xml"/><Relationship Id="rId21" Type="http://schemas.openxmlformats.org/officeDocument/2006/relationships/slide" Target="slides/slide17.xml"/><Relationship Id="rId34" Type="http://schemas.openxmlformats.org/officeDocument/2006/relationships/slide" Target="slides/slide30.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notesMaster" Target="notesMasters/notesMaster1.xml"/><Relationship Id="rId8" Type="http://schemas.openxmlformats.org/officeDocument/2006/relationships/slide" Target="slides/slide4.xml"/><Relationship Id="rId3" Type="http://schemas.openxmlformats.org/officeDocument/2006/relationships/customXml" Target="../customXml/item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a:extLst>
              <a:ext uri="{FF2B5EF4-FFF2-40B4-BE49-F238E27FC236}">
                <a16:creationId xmlns:a16="http://schemas.microsoft.com/office/drawing/2014/main" id="{2B187C3F-FC5E-420F-B0A1-321CC3FF76E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a:extLst>
              <a:ext uri="{FF2B5EF4-FFF2-40B4-BE49-F238E27FC236}">
                <a16:creationId xmlns:a16="http://schemas.microsoft.com/office/drawing/2014/main" id="{A8BAF0AB-A039-438D-BFF2-06547DCB18D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D3D54FD-FC0A-4936-B0F3-6FEDB55E55B7}" type="datetimeFigureOut">
              <a:rPr lang="tr-TR" smtClean="0"/>
              <a:t>26.05.2024</a:t>
            </a:fld>
            <a:endParaRPr lang="tr-TR"/>
          </a:p>
        </p:txBody>
      </p:sp>
      <p:sp>
        <p:nvSpPr>
          <p:cNvPr id="4" name="Alt Bilgi Yer Tutucusu 3">
            <a:extLst>
              <a:ext uri="{FF2B5EF4-FFF2-40B4-BE49-F238E27FC236}">
                <a16:creationId xmlns:a16="http://schemas.microsoft.com/office/drawing/2014/main" id="{632E59E0-EA23-49B4-AAB2-9FB60314CDB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5" name="Slayt Numarası Yer Tutucusu 4">
            <a:extLst>
              <a:ext uri="{FF2B5EF4-FFF2-40B4-BE49-F238E27FC236}">
                <a16:creationId xmlns:a16="http://schemas.microsoft.com/office/drawing/2014/main" id="{450D17C9-8491-4BA8-8789-5A5A220223A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3182EA6-BCC1-4AEC-8B45-6E6E4238A905}" type="slidenum">
              <a:rPr lang="tr-TR" smtClean="0"/>
              <a:t>‹#›</a:t>
            </a:fld>
            <a:endParaRPr lang="tr-TR"/>
          </a:p>
        </p:txBody>
      </p:sp>
    </p:spTree>
    <p:extLst>
      <p:ext uri="{BB962C8B-B14F-4D97-AF65-F5344CB8AC3E}">
        <p14:creationId xmlns:p14="http://schemas.microsoft.com/office/powerpoint/2010/main" val="1774343636"/>
      </p:ext>
    </p:extLst>
  </p:cSld>
  <p:clrMap bg1="lt1" tx1="dk1" bg2="lt2" tx2="dk2" accent1="accent1" accent2="accent2" accent3="accent3" accent4="accent4" accent5="accent5" accent6="accent6" hlink="hlink" folHlink="folHlink"/>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4-05-18T09:31:20.769"/>
    </inkml:context>
    <inkml:brush xml:id="br0">
      <inkml:brushProperty name="width" value="0.1" units="cm"/>
      <inkml:brushProperty name="height" value="0.1" units="cm"/>
    </inkml:brush>
  </inkml:definitions>
  <inkml:trace contextRef="#ctx0" brushRef="#br0">35337 7038 16383 0 0,'-10'0'0'0'0,"-6"0"0"0"0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4-05-18T09:31:20.770"/>
    </inkml:context>
    <inkml:brush xml:id="br0">
      <inkml:brushProperty name="width" value="0.1" units="cm"/>
      <inkml:brushProperty name="height" value="0.1" units="cm"/>
    </inkml:brush>
  </inkml:definitions>
  <inkml:trace contextRef="#ctx0" brushRef="#br0">12816 5970 16383 0 0,'0'5'0'0'0,"5"1"0"0"0,5 4 0 0 0,2 1 0 0 0</inkml:trace>
</inkml:ink>
</file>

<file path=ppt/media/image1.jpeg>
</file>

<file path=ppt/media/image10.png>
</file>

<file path=ppt/media/image11.svg>
</file>

<file path=ppt/media/image12.png>
</file>

<file path=ppt/media/image13.sv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svg>
</file>

<file path=ppt/media/image4.png>
</file>

<file path=ppt/media/image5.svg>
</file>

<file path=ppt/media/image6.png>
</file>

<file path=ppt/media/image7.png>
</file>

<file path=ppt/media/image8.png>
</file>

<file path=ppt/media/image9.sv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Üst Bilgi Yer Tutucusu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tr-TR"/>
          </a:p>
        </p:txBody>
      </p:sp>
      <p:sp>
        <p:nvSpPr>
          <p:cNvPr id="3" name="Veri Yer Tutucusu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AC0BB10-C300-449F-8840-08F0D11E7F24}" type="datetimeFigureOut">
              <a:rPr lang="tr-TR" smtClean="0"/>
              <a:t>26.05.2024</a:t>
            </a:fld>
            <a:endParaRPr lang="tr-TR"/>
          </a:p>
        </p:txBody>
      </p:sp>
      <p:sp>
        <p:nvSpPr>
          <p:cNvPr id="4" name="Slayt Resmi Yer Tutucus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tr-TR"/>
          </a:p>
        </p:txBody>
      </p:sp>
      <p:sp>
        <p:nvSpPr>
          <p:cNvPr id="5" name="Not Yer Tutucusu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tr-TR"/>
              <a:t>Asıl metin stillerini düzenle</a:t>
            </a:r>
          </a:p>
          <a:p>
            <a:pPr lvl="1"/>
            <a:r>
              <a:rPr lang="tr-TR"/>
              <a:t>İkinci düzey</a:t>
            </a:r>
          </a:p>
          <a:p>
            <a:pPr lvl="2"/>
            <a:r>
              <a:rPr lang="tr-TR"/>
              <a:t>Üçüncü düzey</a:t>
            </a:r>
          </a:p>
          <a:p>
            <a:pPr lvl="3"/>
            <a:r>
              <a:rPr lang="tr-TR"/>
              <a:t>Dördüncü düzey</a:t>
            </a:r>
          </a:p>
          <a:p>
            <a:pPr lvl="4"/>
            <a:r>
              <a:rPr lang="tr-TR"/>
              <a:t>Beşinci düzey</a:t>
            </a:r>
          </a:p>
        </p:txBody>
      </p:sp>
      <p:sp>
        <p:nvSpPr>
          <p:cNvPr id="6" name="Alt Bilgi Yer Tutucusu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tr-TR"/>
          </a:p>
        </p:txBody>
      </p:sp>
      <p:sp>
        <p:nvSpPr>
          <p:cNvPr id="7" name="Slayt Numarası Yer Tutucus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EAD53A-94E0-4771-A294-70F2D5043CB3}" type="slidenum">
              <a:rPr lang="tr-TR" smtClean="0"/>
              <a:t>‹#›</a:t>
            </a:fld>
            <a:endParaRPr lang="tr-TR"/>
          </a:p>
        </p:txBody>
      </p:sp>
    </p:spTree>
    <p:extLst>
      <p:ext uri="{BB962C8B-B14F-4D97-AF65-F5344CB8AC3E}">
        <p14:creationId xmlns:p14="http://schemas.microsoft.com/office/powerpoint/2010/main" val="15577691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53EAD53A-94E0-4771-A294-70F2D5043CB3}" type="slidenum">
              <a:rPr lang="tr-TR" smtClean="0"/>
              <a:t>1</a:t>
            </a:fld>
            <a:endParaRPr lang="tr-TR"/>
          </a:p>
        </p:txBody>
      </p:sp>
    </p:spTree>
    <p:extLst>
      <p:ext uri="{BB962C8B-B14F-4D97-AF65-F5344CB8AC3E}">
        <p14:creationId xmlns:p14="http://schemas.microsoft.com/office/powerpoint/2010/main" val="18456791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53EAD53A-94E0-4771-A294-70F2D5043CB3}" type="slidenum">
              <a:rPr lang="tr-TR" smtClean="0"/>
              <a:t>16</a:t>
            </a:fld>
            <a:endParaRPr lang="tr-TR"/>
          </a:p>
        </p:txBody>
      </p:sp>
    </p:spTree>
    <p:extLst>
      <p:ext uri="{BB962C8B-B14F-4D97-AF65-F5344CB8AC3E}">
        <p14:creationId xmlns:p14="http://schemas.microsoft.com/office/powerpoint/2010/main" val="40437298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53EAD53A-94E0-4771-A294-70F2D5043CB3}" type="slidenum">
              <a:rPr lang="tr-TR" smtClean="0"/>
              <a:t>28</a:t>
            </a:fld>
            <a:endParaRPr lang="tr-TR"/>
          </a:p>
        </p:txBody>
      </p:sp>
    </p:spTree>
    <p:extLst>
      <p:ext uri="{BB962C8B-B14F-4D97-AF65-F5344CB8AC3E}">
        <p14:creationId xmlns:p14="http://schemas.microsoft.com/office/powerpoint/2010/main" val="10313133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53EAD53A-94E0-4771-A294-70F2D5043CB3}" type="slidenum">
              <a:rPr lang="tr-TR" smtClean="0"/>
              <a:t>30</a:t>
            </a:fld>
            <a:endParaRPr lang="tr-TR"/>
          </a:p>
        </p:txBody>
      </p:sp>
    </p:spTree>
    <p:extLst>
      <p:ext uri="{BB962C8B-B14F-4D97-AF65-F5344CB8AC3E}">
        <p14:creationId xmlns:p14="http://schemas.microsoft.com/office/powerpoint/2010/main" val="39120099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53EAD53A-94E0-4771-A294-70F2D5043CB3}" type="slidenum">
              <a:rPr lang="tr-TR" smtClean="0"/>
              <a:t>3</a:t>
            </a:fld>
            <a:endParaRPr lang="tr-TR"/>
          </a:p>
        </p:txBody>
      </p:sp>
    </p:spTree>
    <p:extLst>
      <p:ext uri="{BB962C8B-B14F-4D97-AF65-F5344CB8AC3E}">
        <p14:creationId xmlns:p14="http://schemas.microsoft.com/office/powerpoint/2010/main" val="9774405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53EAD53A-94E0-4771-A294-70F2D5043CB3}" type="slidenum">
              <a:rPr lang="tr-TR" smtClean="0"/>
              <a:t>4</a:t>
            </a:fld>
            <a:endParaRPr lang="tr-TR"/>
          </a:p>
        </p:txBody>
      </p:sp>
    </p:spTree>
    <p:extLst>
      <p:ext uri="{BB962C8B-B14F-4D97-AF65-F5344CB8AC3E}">
        <p14:creationId xmlns:p14="http://schemas.microsoft.com/office/powerpoint/2010/main" val="16875693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53EAD53A-94E0-4771-A294-70F2D5043CB3}" type="slidenum">
              <a:rPr lang="tr-TR" smtClean="0"/>
              <a:t>5</a:t>
            </a:fld>
            <a:endParaRPr lang="tr-TR"/>
          </a:p>
        </p:txBody>
      </p:sp>
    </p:spTree>
    <p:extLst>
      <p:ext uri="{BB962C8B-B14F-4D97-AF65-F5344CB8AC3E}">
        <p14:creationId xmlns:p14="http://schemas.microsoft.com/office/powerpoint/2010/main" val="2661142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53EAD53A-94E0-4771-A294-70F2D5043CB3}" type="slidenum">
              <a:rPr lang="tr-TR" smtClean="0"/>
              <a:t>6</a:t>
            </a:fld>
            <a:endParaRPr lang="tr-TR"/>
          </a:p>
        </p:txBody>
      </p:sp>
    </p:spTree>
    <p:extLst>
      <p:ext uri="{BB962C8B-B14F-4D97-AF65-F5344CB8AC3E}">
        <p14:creationId xmlns:p14="http://schemas.microsoft.com/office/powerpoint/2010/main" val="92803659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53EAD53A-94E0-4771-A294-70F2D5043CB3}" type="slidenum">
              <a:rPr lang="tr-TR" smtClean="0"/>
              <a:t>7</a:t>
            </a:fld>
            <a:endParaRPr lang="tr-TR"/>
          </a:p>
        </p:txBody>
      </p:sp>
    </p:spTree>
    <p:extLst>
      <p:ext uri="{BB962C8B-B14F-4D97-AF65-F5344CB8AC3E}">
        <p14:creationId xmlns:p14="http://schemas.microsoft.com/office/powerpoint/2010/main" val="89363254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53EAD53A-94E0-4771-A294-70F2D5043CB3}" type="slidenum">
              <a:rPr lang="tr-TR" smtClean="0"/>
              <a:t>8</a:t>
            </a:fld>
            <a:endParaRPr lang="tr-TR"/>
          </a:p>
        </p:txBody>
      </p:sp>
    </p:spTree>
    <p:extLst>
      <p:ext uri="{BB962C8B-B14F-4D97-AF65-F5344CB8AC3E}">
        <p14:creationId xmlns:p14="http://schemas.microsoft.com/office/powerpoint/2010/main" val="17440977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53EAD53A-94E0-4771-A294-70F2D5043CB3}" type="slidenum">
              <a:rPr lang="tr-TR" smtClean="0"/>
              <a:t>9</a:t>
            </a:fld>
            <a:endParaRPr lang="tr-TR"/>
          </a:p>
        </p:txBody>
      </p:sp>
    </p:spTree>
    <p:extLst>
      <p:ext uri="{BB962C8B-B14F-4D97-AF65-F5344CB8AC3E}">
        <p14:creationId xmlns:p14="http://schemas.microsoft.com/office/powerpoint/2010/main" val="19580290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ayt Resmi Yer Tutucusu 1"/>
          <p:cNvSpPr>
            <a:spLocks noGrp="1" noRot="1" noChangeAspect="1"/>
          </p:cNvSpPr>
          <p:nvPr>
            <p:ph type="sldImg"/>
          </p:nvPr>
        </p:nvSpPr>
        <p:spPr/>
      </p:sp>
      <p:sp>
        <p:nvSpPr>
          <p:cNvPr id="3" name="Not Yer Tutucusu 2"/>
          <p:cNvSpPr>
            <a:spLocks noGrp="1"/>
          </p:cNvSpPr>
          <p:nvPr>
            <p:ph type="body" idx="1"/>
          </p:nvPr>
        </p:nvSpPr>
        <p:spPr/>
        <p:txBody>
          <a:bodyPr/>
          <a:lstStyle/>
          <a:p>
            <a:endParaRPr lang="tr-TR"/>
          </a:p>
        </p:txBody>
      </p:sp>
      <p:sp>
        <p:nvSpPr>
          <p:cNvPr id="4" name="Slayt Numarası Yer Tutucusu 3"/>
          <p:cNvSpPr>
            <a:spLocks noGrp="1"/>
          </p:cNvSpPr>
          <p:nvPr>
            <p:ph type="sldNum" sz="quarter" idx="5"/>
          </p:nvPr>
        </p:nvSpPr>
        <p:spPr/>
        <p:txBody>
          <a:bodyPr/>
          <a:lstStyle/>
          <a:p>
            <a:fld id="{53EAD53A-94E0-4771-A294-70F2D5043CB3}" type="slidenum">
              <a:rPr lang="tr-TR" smtClean="0"/>
              <a:t>10</a:t>
            </a:fld>
            <a:endParaRPr lang="tr-TR"/>
          </a:p>
        </p:txBody>
      </p:sp>
    </p:spTree>
    <p:extLst>
      <p:ext uri="{BB962C8B-B14F-4D97-AF65-F5344CB8AC3E}">
        <p14:creationId xmlns:p14="http://schemas.microsoft.com/office/powerpoint/2010/main" val="28585404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Başlık Slaydı">
    <p:spTree>
      <p:nvGrpSpPr>
        <p:cNvPr id="1" name=""/>
        <p:cNvGrpSpPr/>
        <p:nvPr/>
      </p:nvGrpSpPr>
      <p:grpSpPr>
        <a:xfrm>
          <a:off x="0" y="0"/>
          <a:ext cx="0" cy="0"/>
          <a:chOff x="0" y="0"/>
          <a:chExt cx="0" cy="0"/>
        </a:xfrm>
      </p:grpSpPr>
      <p:sp>
        <p:nvSpPr>
          <p:cNvPr id="2" name="Başlık 1"/>
          <p:cNvSpPr>
            <a:spLocks noGrp="1"/>
          </p:cNvSpPr>
          <p:nvPr>
            <p:ph type="ctrTitle"/>
          </p:nvPr>
        </p:nvSpPr>
        <p:spPr>
          <a:xfrm>
            <a:off x="2589213" y="2514600"/>
            <a:ext cx="8915399" cy="2262781"/>
          </a:xfrm>
        </p:spPr>
        <p:txBody>
          <a:bodyPr rtlCol="0" anchor="b">
            <a:normAutofit/>
          </a:bodyPr>
          <a:lstStyle>
            <a:lvl1pPr>
              <a:defRPr sz="5400"/>
            </a:lvl1pPr>
          </a:lstStyle>
          <a:p>
            <a:pPr rtl="0"/>
            <a:r>
              <a:rPr lang="tr-TR"/>
              <a:t>Asıl başlık stilini düzenlemek için tıklayın</a:t>
            </a:r>
          </a:p>
        </p:txBody>
      </p:sp>
      <p:sp>
        <p:nvSpPr>
          <p:cNvPr id="3" name="Alt Başlık 2"/>
          <p:cNvSpPr>
            <a:spLocks noGrp="1"/>
          </p:cNvSpPr>
          <p:nvPr>
            <p:ph type="subTitle" idx="1" hasCustomPrompt="1"/>
          </p:nvPr>
        </p:nvSpPr>
        <p:spPr>
          <a:xfrm>
            <a:off x="2589213" y="4777379"/>
            <a:ext cx="8915399" cy="1126283"/>
          </a:xfrm>
        </p:spPr>
        <p:txBody>
          <a:bodyPr rtlCol="0"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tr-TR"/>
              <a:t>Asıl alt başlık stilini düzenlemek için tıklatın</a:t>
            </a:r>
          </a:p>
        </p:txBody>
      </p:sp>
      <p:sp>
        <p:nvSpPr>
          <p:cNvPr id="4" name="Tarih Yer Tutucusu 3"/>
          <p:cNvSpPr>
            <a:spLocks noGrp="1"/>
          </p:cNvSpPr>
          <p:nvPr>
            <p:ph type="dt" sz="half" idx="10"/>
          </p:nvPr>
        </p:nvSpPr>
        <p:spPr/>
        <p:txBody>
          <a:bodyPr rtlCol="0"/>
          <a:lstStyle/>
          <a:p>
            <a:pPr rtl="0"/>
            <a:fld id="{DF8C6689-0003-4FBA-AD83-3841121DA619}" type="datetime1">
              <a:rPr lang="tr-TR" smtClean="0"/>
              <a:t>26.05.2024</a:t>
            </a:fld>
            <a:endParaRPr lang="tr-TR"/>
          </a:p>
        </p:txBody>
      </p:sp>
      <p:sp>
        <p:nvSpPr>
          <p:cNvPr id="5" name="Alt Bilgi Yer Tutucusu 4"/>
          <p:cNvSpPr>
            <a:spLocks noGrp="1"/>
          </p:cNvSpPr>
          <p:nvPr>
            <p:ph type="ftr" sz="quarter" idx="11"/>
          </p:nvPr>
        </p:nvSpPr>
        <p:spPr/>
        <p:txBody>
          <a:bodyPr rtlCol="0"/>
          <a:lstStyle/>
          <a:p>
            <a:pPr rtl="0"/>
            <a:endParaRPr lang="tr-TR"/>
          </a:p>
        </p:txBody>
      </p:sp>
      <p:sp>
        <p:nvSpPr>
          <p:cNvPr id="7" name="Serbest 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txBody>
          <a:bodyPr/>
          <a:lstStyle/>
          <a:p>
            <a:endParaRPr lang="tr-TR"/>
          </a:p>
        </p:txBody>
      </p:sp>
      <p:sp>
        <p:nvSpPr>
          <p:cNvPr id="6" name="Slayt Numarası Yer Tutucusu 5"/>
          <p:cNvSpPr>
            <a:spLocks noGrp="1"/>
          </p:cNvSpPr>
          <p:nvPr>
            <p:ph type="sldNum" sz="quarter" idx="12"/>
          </p:nvPr>
        </p:nvSpPr>
        <p:spPr>
          <a:xfrm>
            <a:off x="531812" y="4529540"/>
            <a:ext cx="779767" cy="365125"/>
          </a:xfrm>
        </p:spPr>
        <p:txBody>
          <a:bodyPr rtlCol="0"/>
          <a:lstStyle/>
          <a:p>
            <a:pPr rtl="0"/>
            <a:fld id="{D57F1E4F-1CFF-5643-939E-217C01CDF565}" type="slidenum">
              <a:rPr lang="tr-TR" smtClean="0"/>
              <a:pPr rtl="0"/>
              <a:t>‹#›</a:t>
            </a:fld>
            <a:endParaRPr lang="tr-TR"/>
          </a:p>
        </p:txBody>
      </p:sp>
    </p:spTree>
    <p:extLst>
      <p:ext uri="{BB962C8B-B14F-4D97-AF65-F5344CB8AC3E}">
        <p14:creationId xmlns:p14="http://schemas.microsoft.com/office/powerpoint/2010/main" val="163275892"/>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Başlık ve Resim Yazısı">
    <p:spTree>
      <p:nvGrpSpPr>
        <p:cNvPr id="1" name=""/>
        <p:cNvGrpSpPr/>
        <p:nvPr/>
      </p:nvGrpSpPr>
      <p:grpSpPr>
        <a:xfrm>
          <a:off x="0" y="0"/>
          <a:ext cx="0" cy="0"/>
          <a:chOff x="0" y="0"/>
          <a:chExt cx="0" cy="0"/>
        </a:xfrm>
      </p:grpSpPr>
      <p:sp>
        <p:nvSpPr>
          <p:cNvPr id="2" name="Başlık 1"/>
          <p:cNvSpPr>
            <a:spLocks noGrp="1"/>
          </p:cNvSpPr>
          <p:nvPr>
            <p:ph type="title"/>
          </p:nvPr>
        </p:nvSpPr>
        <p:spPr>
          <a:xfrm>
            <a:off x="2589212" y="609600"/>
            <a:ext cx="8915399" cy="3117040"/>
          </a:xfrm>
        </p:spPr>
        <p:txBody>
          <a:bodyPr rtlCol="0" anchor="ctr">
            <a:normAutofit/>
          </a:bodyPr>
          <a:lstStyle>
            <a:lvl1pPr algn="l">
              <a:defRPr sz="4800" b="0" cap="none"/>
            </a:lvl1pPr>
          </a:lstStyle>
          <a:p>
            <a:pPr rtl="0"/>
            <a:r>
              <a:rPr lang="tr-TR"/>
              <a:t>Asıl başlık stilini düzenlemek için tıklayın</a:t>
            </a:r>
          </a:p>
        </p:txBody>
      </p:sp>
      <p:sp>
        <p:nvSpPr>
          <p:cNvPr id="3" name="Metin Yer Tutucusu 2"/>
          <p:cNvSpPr>
            <a:spLocks noGrp="1"/>
          </p:cNvSpPr>
          <p:nvPr>
            <p:ph type="body" idx="1"/>
          </p:nvPr>
        </p:nvSpPr>
        <p:spPr>
          <a:xfrm>
            <a:off x="2589212" y="4354046"/>
            <a:ext cx="8915399" cy="1555864"/>
          </a:xfrm>
        </p:spPr>
        <p:txBody>
          <a:bodyPr rtlCol="0"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tr-TR"/>
              <a:t>Asıl metin stillerini düzenlemek için tıklayın</a:t>
            </a:r>
          </a:p>
        </p:txBody>
      </p:sp>
      <p:sp>
        <p:nvSpPr>
          <p:cNvPr id="4" name="Tarih Yer Tutucusu 3"/>
          <p:cNvSpPr>
            <a:spLocks noGrp="1"/>
          </p:cNvSpPr>
          <p:nvPr>
            <p:ph type="dt" sz="half" idx="10"/>
          </p:nvPr>
        </p:nvSpPr>
        <p:spPr/>
        <p:txBody>
          <a:bodyPr rtlCol="0"/>
          <a:lstStyle/>
          <a:p>
            <a:pPr rtl="0"/>
            <a:fld id="{87393DE3-AC18-4356-9183-386E00B573D7}" type="datetime1">
              <a:rPr lang="tr-TR" smtClean="0"/>
              <a:t>26.05.2024</a:t>
            </a:fld>
            <a:endParaRPr lang="tr-TR"/>
          </a:p>
        </p:txBody>
      </p:sp>
      <p:sp>
        <p:nvSpPr>
          <p:cNvPr id="5" name="Alt Bilgi Yer Tutucusu 4"/>
          <p:cNvSpPr>
            <a:spLocks noGrp="1"/>
          </p:cNvSpPr>
          <p:nvPr>
            <p:ph type="ftr" sz="quarter" idx="11"/>
          </p:nvPr>
        </p:nvSpPr>
        <p:spPr/>
        <p:txBody>
          <a:bodyPr rtlCol="0"/>
          <a:lstStyle/>
          <a:p>
            <a:pPr rtl="0"/>
            <a:endParaRPr lang="tr-TR"/>
          </a:p>
        </p:txBody>
      </p:sp>
      <p:sp>
        <p:nvSpPr>
          <p:cNvPr id="9" name="Serbest 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tr-TR"/>
          </a:p>
        </p:txBody>
      </p:sp>
      <p:sp>
        <p:nvSpPr>
          <p:cNvPr id="6" name="Slayt Numarası Yer Tutucusu 5"/>
          <p:cNvSpPr>
            <a:spLocks noGrp="1"/>
          </p:cNvSpPr>
          <p:nvPr>
            <p:ph type="sldNum" sz="quarter" idx="12"/>
          </p:nvPr>
        </p:nvSpPr>
        <p:spPr>
          <a:xfrm>
            <a:off x="531812" y="3244139"/>
            <a:ext cx="779767" cy="365125"/>
          </a:xfrm>
        </p:spPr>
        <p:txBody>
          <a:bodyPr rtlCol="0"/>
          <a:lstStyle/>
          <a:p>
            <a:pPr rtl="0"/>
            <a:fld id="{D57F1E4F-1CFF-5643-939E-217C01CDF565}" type="slidenum">
              <a:rPr lang="tr-TR" smtClean="0"/>
              <a:pPr rtl="0"/>
              <a:t>‹#›</a:t>
            </a:fld>
            <a:endParaRPr lang="tr-TR"/>
          </a:p>
        </p:txBody>
      </p:sp>
    </p:spTree>
    <p:extLst>
      <p:ext uri="{BB962C8B-B14F-4D97-AF65-F5344CB8AC3E}">
        <p14:creationId xmlns:p14="http://schemas.microsoft.com/office/powerpoint/2010/main" val="3128892805"/>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Resim Yazılı Alıntı">
    <p:spTree>
      <p:nvGrpSpPr>
        <p:cNvPr id="1" name=""/>
        <p:cNvGrpSpPr/>
        <p:nvPr/>
      </p:nvGrpSpPr>
      <p:grpSpPr>
        <a:xfrm>
          <a:off x="0" y="0"/>
          <a:ext cx="0" cy="0"/>
          <a:chOff x="0" y="0"/>
          <a:chExt cx="0" cy="0"/>
        </a:xfrm>
      </p:grpSpPr>
      <p:sp>
        <p:nvSpPr>
          <p:cNvPr id="2" name="Başlık 1"/>
          <p:cNvSpPr>
            <a:spLocks noGrp="1"/>
          </p:cNvSpPr>
          <p:nvPr>
            <p:ph type="title"/>
          </p:nvPr>
        </p:nvSpPr>
        <p:spPr>
          <a:xfrm>
            <a:off x="2849949" y="609600"/>
            <a:ext cx="8393926" cy="2895600"/>
          </a:xfrm>
        </p:spPr>
        <p:txBody>
          <a:bodyPr rtlCol="0" anchor="ctr">
            <a:normAutofit/>
          </a:bodyPr>
          <a:lstStyle>
            <a:lvl1pPr algn="l">
              <a:defRPr sz="4800" b="0" cap="none"/>
            </a:lvl1pPr>
          </a:lstStyle>
          <a:p>
            <a:pPr rtl="0"/>
            <a:r>
              <a:rPr lang="tr-TR"/>
              <a:t>Asıl başlık stilini düzenlemek için tıklayın</a:t>
            </a:r>
          </a:p>
        </p:txBody>
      </p:sp>
      <p:sp>
        <p:nvSpPr>
          <p:cNvPr id="13" name="Metin Yer Tutucusu 9"/>
          <p:cNvSpPr>
            <a:spLocks noGrp="1"/>
          </p:cNvSpPr>
          <p:nvPr>
            <p:ph type="body" sz="quarter" idx="13"/>
          </p:nvPr>
        </p:nvSpPr>
        <p:spPr>
          <a:xfrm>
            <a:off x="3275012" y="3505200"/>
            <a:ext cx="7536554" cy="381000"/>
          </a:xfrm>
        </p:spPr>
        <p:txBody>
          <a:bodyPr rtlCol="0"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rtl="0"/>
            <a:r>
              <a:rPr lang="tr-TR"/>
              <a:t>Asıl metin stillerini düzenlemek için tıklayın</a:t>
            </a:r>
          </a:p>
        </p:txBody>
      </p:sp>
      <p:sp>
        <p:nvSpPr>
          <p:cNvPr id="3" name="Metin Yer Tutucusu 2"/>
          <p:cNvSpPr>
            <a:spLocks noGrp="1"/>
          </p:cNvSpPr>
          <p:nvPr>
            <p:ph type="body" idx="1"/>
          </p:nvPr>
        </p:nvSpPr>
        <p:spPr>
          <a:xfrm>
            <a:off x="2589212" y="4354046"/>
            <a:ext cx="8915399" cy="1555864"/>
          </a:xfrm>
        </p:spPr>
        <p:txBody>
          <a:bodyPr rtlCol="0"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tr-TR"/>
              <a:t>Asıl metin stillerini düzenlemek için tıklayın</a:t>
            </a:r>
          </a:p>
        </p:txBody>
      </p:sp>
      <p:sp>
        <p:nvSpPr>
          <p:cNvPr id="4" name="Tarih Yer Tutucusu 3"/>
          <p:cNvSpPr>
            <a:spLocks noGrp="1"/>
          </p:cNvSpPr>
          <p:nvPr>
            <p:ph type="dt" sz="half" idx="10"/>
          </p:nvPr>
        </p:nvSpPr>
        <p:spPr/>
        <p:txBody>
          <a:bodyPr rtlCol="0"/>
          <a:lstStyle/>
          <a:p>
            <a:pPr rtl="0"/>
            <a:fld id="{5E0AA90C-7CCC-4885-93CF-19ADA8FCEFEB}" type="datetime1">
              <a:rPr lang="tr-TR" smtClean="0"/>
              <a:t>26.05.2024</a:t>
            </a:fld>
            <a:endParaRPr lang="tr-TR"/>
          </a:p>
        </p:txBody>
      </p:sp>
      <p:sp>
        <p:nvSpPr>
          <p:cNvPr id="5" name="Alt Bilgi Yer Tutucusu 4"/>
          <p:cNvSpPr>
            <a:spLocks noGrp="1"/>
          </p:cNvSpPr>
          <p:nvPr>
            <p:ph type="ftr" sz="quarter" idx="11"/>
          </p:nvPr>
        </p:nvSpPr>
        <p:spPr/>
        <p:txBody>
          <a:bodyPr rtlCol="0"/>
          <a:lstStyle/>
          <a:p>
            <a:pPr rtl="0"/>
            <a:endParaRPr lang="tr-TR"/>
          </a:p>
        </p:txBody>
      </p:sp>
      <p:sp>
        <p:nvSpPr>
          <p:cNvPr id="11" name="Serbest 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tr-TR"/>
          </a:p>
        </p:txBody>
      </p:sp>
      <p:sp>
        <p:nvSpPr>
          <p:cNvPr id="6" name="Slayt Numarası Yer Tutucusu 5"/>
          <p:cNvSpPr>
            <a:spLocks noGrp="1"/>
          </p:cNvSpPr>
          <p:nvPr>
            <p:ph type="sldNum" sz="quarter" idx="12"/>
          </p:nvPr>
        </p:nvSpPr>
        <p:spPr>
          <a:xfrm>
            <a:off x="531812" y="3244139"/>
            <a:ext cx="779767" cy="365125"/>
          </a:xfrm>
        </p:spPr>
        <p:txBody>
          <a:bodyPr rtlCol="0"/>
          <a:lstStyle/>
          <a:p>
            <a:pPr rtl="0"/>
            <a:fld id="{D57F1E4F-1CFF-5643-939E-217C01CDF565}" type="slidenum">
              <a:rPr lang="tr-TR" smtClean="0"/>
              <a:pPr rtl="0"/>
              <a:t>‹#›</a:t>
            </a:fld>
            <a:endParaRPr lang="tr-TR"/>
          </a:p>
        </p:txBody>
      </p:sp>
      <p:sp>
        <p:nvSpPr>
          <p:cNvPr id="14" name="Metin Kutusu 13"/>
          <p:cNvSpPr txBox="1"/>
          <p:nvPr/>
        </p:nvSpPr>
        <p:spPr>
          <a:xfrm>
            <a:off x="2467652" y="648005"/>
            <a:ext cx="609600" cy="584776"/>
          </a:xfrm>
          <a:prstGeom prst="rect">
            <a:avLst/>
          </a:prstGeom>
        </p:spPr>
        <p:txBody>
          <a:bodyPr vert="horz" lIns="91440" tIns="45720" rIns="91440" bIns="45720" rtlCol="0" anchor="ctr">
            <a:noAutofit/>
          </a:bodyPr>
          <a:lstStyle/>
          <a:p>
            <a:pPr lvl="0" rtl="0"/>
            <a:r>
              <a:rPr lang="tr-TR" sz="8000">
                <a:ln w="3175" cmpd="sng">
                  <a:noFill/>
                </a:ln>
                <a:solidFill>
                  <a:schemeClr val="accent1"/>
                </a:solidFill>
                <a:effectLst/>
                <a:latin typeface="Arial"/>
              </a:rPr>
              <a:t>“</a:t>
            </a:r>
          </a:p>
        </p:txBody>
      </p:sp>
      <p:sp>
        <p:nvSpPr>
          <p:cNvPr id="15" name="Metin Kutusu 14"/>
          <p:cNvSpPr txBox="1"/>
          <p:nvPr/>
        </p:nvSpPr>
        <p:spPr>
          <a:xfrm>
            <a:off x="11114852" y="2905306"/>
            <a:ext cx="609600" cy="584776"/>
          </a:xfrm>
          <a:prstGeom prst="rect">
            <a:avLst/>
          </a:prstGeom>
        </p:spPr>
        <p:txBody>
          <a:bodyPr vert="horz" lIns="91440" tIns="45720" rIns="91440" bIns="45720" rtlCol="0" anchor="ctr">
            <a:noAutofit/>
          </a:bodyPr>
          <a:lstStyle/>
          <a:p>
            <a:pPr lvl="0" rtl="0"/>
            <a:r>
              <a:rPr lang="tr-TR" sz="8000">
                <a:ln w="3175" cmpd="sng">
                  <a:noFill/>
                </a:ln>
                <a:solidFill>
                  <a:schemeClr val="accent1"/>
                </a:solidFill>
                <a:effectLst/>
                <a:latin typeface="Arial"/>
              </a:rPr>
              <a:t>”</a:t>
            </a:r>
          </a:p>
        </p:txBody>
      </p:sp>
    </p:spTree>
    <p:extLst>
      <p:ext uri="{BB962C8B-B14F-4D97-AF65-F5344CB8AC3E}">
        <p14:creationId xmlns:p14="http://schemas.microsoft.com/office/powerpoint/2010/main" val="4195960954"/>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Ad Kartı">
    <p:spTree>
      <p:nvGrpSpPr>
        <p:cNvPr id="1" name=""/>
        <p:cNvGrpSpPr/>
        <p:nvPr/>
      </p:nvGrpSpPr>
      <p:grpSpPr>
        <a:xfrm>
          <a:off x="0" y="0"/>
          <a:ext cx="0" cy="0"/>
          <a:chOff x="0" y="0"/>
          <a:chExt cx="0" cy="0"/>
        </a:xfrm>
      </p:grpSpPr>
      <p:sp>
        <p:nvSpPr>
          <p:cNvPr id="2" name="Başlık 1"/>
          <p:cNvSpPr>
            <a:spLocks noGrp="1"/>
          </p:cNvSpPr>
          <p:nvPr>
            <p:ph type="title"/>
          </p:nvPr>
        </p:nvSpPr>
        <p:spPr>
          <a:xfrm>
            <a:off x="2589213" y="2438400"/>
            <a:ext cx="8915400" cy="2724845"/>
          </a:xfrm>
        </p:spPr>
        <p:txBody>
          <a:bodyPr rtlCol="0" anchor="b">
            <a:normAutofit/>
          </a:bodyPr>
          <a:lstStyle>
            <a:lvl1pPr algn="l">
              <a:defRPr sz="4800" b="0"/>
            </a:lvl1pPr>
          </a:lstStyle>
          <a:p>
            <a:pPr rtl="0"/>
            <a:r>
              <a:rPr lang="tr-TR"/>
              <a:t>Asıl başlık stilini düzenlemek için tıklayın</a:t>
            </a:r>
          </a:p>
        </p:txBody>
      </p:sp>
      <p:sp>
        <p:nvSpPr>
          <p:cNvPr id="4" name="Metin Yer Tutucusu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rtl="0">
              <a:buNone/>
            </a:pPr>
            <a:r>
              <a:rPr lang="tr-TR"/>
              <a:t>Asıl metin stillerini düzenlemek için tıklayın</a:t>
            </a:r>
          </a:p>
        </p:txBody>
      </p:sp>
      <p:sp>
        <p:nvSpPr>
          <p:cNvPr id="5" name="Tarih Yer Tutucusu 4"/>
          <p:cNvSpPr>
            <a:spLocks noGrp="1"/>
          </p:cNvSpPr>
          <p:nvPr>
            <p:ph type="dt" sz="half" idx="10"/>
          </p:nvPr>
        </p:nvSpPr>
        <p:spPr/>
        <p:txBody>
          <a:bodyPr rtlCol="0"/>
          <a:lstStyle/>
          <a:p>
            <a:pPr rtl="0"/>
            <a:fld id="{98FB255A-845C-4DC7-8E55-85863579E912}" type="datetime1">
              <a:rPr lang="tr-TR" smtClean="0"/>
              <a:t>26.05.2024</a:t>
            </a:fld>
            <a:endParaRPr lang="tr-TR"/>
          </a:p>
        </p:txBody>
      </p:sp>
      <p:sp>
        <p:nvSpPr>
          <p:cNvPr id="6" name="Alt Bilgi Yer Tutucusu 5"/>
          <p:cNvSpPr>
            <a:spLocks noGrp="1"/>
          </p:cNvSpPr>
          <p:nvPr>
            <p:ph type="ftr" sz="quarter" idx="11"/>
          </p:nvPr>
        </p:nvSpPr>
        <p:spPr/>
        <p:txBody>
          <a:bodyPr rtlCol="0"/>
          <a:lstStyle/>
          <a:p>
            <a:pPr rtl="0"/>
            <a:endParaRPr lang="tr-TR"/>
          </a:p>
        </p:txBody>
      </p:sp>
      <p:sp>
        <p:nvSpPr>
          <p:cNvPr id="9" name="Serbest 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tr-TR"/>
          </a:p>
        </p:txBody>
      </p:sp>
      <p:sp>
        <p:nvSpPr>
          <p:cNvPr id="7" name="Slayt Numarası Yer Tutucusu 6"/>
          <p:cNvSpPr>
            <a:spLocks noGrp="1"/>
          </p:cNvSpPr>
          <p:nvPr>
            <p:ph type="sldNum" sz="quarter" idx="12"/>
          </p:nvPr>
        </p:nvSpPr>
        <p:spPr>
          <a:xfrm>
            <a:off x="531812" y="4983087"/>
            <a:ext cx="779767" cy="365125"/>
          </a:xfrm>
        </p:spPr>
        <p:txBody>
          <a:bodyPr rtlCol="0"/>
          <a:lstStyle/>
          <a:p>
            <a:pPr rtl="0"/>
            <a:fld id="{D57F1E4F-1CFF-5643-939E-217C01CDF565}" type="slidenum">
              <a:rPr lang="tr-TR" smtClean="0"/>
              <a:pPr rtl="0"/>
              <a:t>‹#›</a:t>
            </a:fld>
            <a:endParaRPr lang="tr-TR"/>
          </a:p>
        </p:txBody>
      </p:sp>
    </p:spTree>
    <p:extLst>
      <p:ext uri="{BB962C8B-B14F-4D97-AF65-F5344CB8AC3E}">
        <p14:creationId xmlns:p14="http://schemas.microsoft.com/office/powerpoint/2010/main" val="4191375750"/>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Alıntı Ad Kartı">
    <p:spTree>
      <p:nvGrpSpPr>
        <p:cNvPr id="1" name=""/>
        <p:cNvGrpSpPr/>
        <p:nvPr/>
      </p:nvGrpSpPr>
      <p:grpSpPr>
        <a:xfrm>
          <a:off x="0" y="0"/>
          <a:ext cx="0" cy="0"/>
          <a:chOff x="0" y="0"/>
          <a:chExt cx="0" cy="0"/>
        </a:xfrm>
      </p:grpSpPr>
      <p:sp>
        <p:nvSpPr>
          <p:cNvPr id="12" name="Başlık 1"/>
          <p:cNvSpPr>
            <a:spLocks noGrp="1"/>
          </p:cNvSpPr>
          <p:nvPr>
            <p:ph type="title"/>
          </p:nvPr>
        </p:nvSpPr>
        <p:spPr>
          <a:xfrm>
            <a:off x="2849949" y="609600"/>
            <a:ext cx="8393926" cy="2895600"/>
          </a:xfrm>
        </p:spPr>
        <p:txBody>
          <a:bodyPr rtlCol="0" anchor="ctr">
            <a:normAutofit/>
          </a:bodyPr>
          <a:lstStyle>
            <a:lvl1pPr algn="l">
              <a:defRPr sz="4800" b="0" cap="none"/>
            </a:lvl1pPr>
          </a:lstStyle>
          <a:p>
            <a:pPr rtl="0"/>
            <a:r>
              <a:rPr lang="tr-TR"/>
              <a:t>Asıl başlık stilini düzenlemek için tıklayın</a:t>
            </a:r>
          </a:p>
        </p:txBody>
      </p:sp>
      <p:sp>
        <p:nvSpPr>
          <p:cNvPr id="21" name="Metin Yer Tutucusu 9"/>
          <p:cNvSpPr>
            <a:spLocks noGrp="1"/>
          </p:cNvSpPr>
          <p:nvPr>
            <p:ph type="body" sz="quarter" idx="13"/>
          </p:nvPr>
        </p:nvSpPr>
        <p:spPr>
          <a:xfrm>
            <a:off x="2589212" y="4343400"/>
            <a:ext cx="8915400" cy="838200"/>
          </a:xfrm>
        </p:spPr>
        <p:txBody>
          <a:bodyPr rtlCol="0"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rtl="0"/>
            <a:r>
              <a:rPr lang="tr-TR"/>
              <a:t>Asıl metin stillerini düzenlemek için tıklayın</a:t>
            </a:r>
          </a:p>
        </p:txBody>
      </p:sp>
      <p:sp>
        <p:nvSpPr>
          <p:cNvPr id="4" name="Metin Yer Tutucusu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rtl="0">
              <a:buNone/>
            </a:pPr>
            <a:r>
              <a:rPr lang="tr-TR"/>
              <a:t>Asıl metin stillerini düzenlemek için tıklayın</a:t>
            </a:r>
          </a:p>
        </p:txBody>
      </p:sp>
      <p:sp>
        <p:nvSpPr>
          <p:cNvPr id="5" name="Tarih Yer Tutucusu 4"/>
          <p:cNvSpPr>
            <a:spLocks noGrp="1"/>
          </p:cNvSpPr>
          <p:nvPr>
            <p:ph type="dt" sz="half" idx="10"/>
          </p:nvPr>
        </p:nvSpPr>
        <p:spPr/>
        <p:txBody>
          <a:bodyPr rtlCol="0"/>
          <a:lstStyle/>
          <a:p>
            <a:pPr rtl="0"/>
            <a:fld id="{A51CC3C5-7137-4874-B5F8-43D6CBD5B11F}" type="datetime1">
              <a:rPr lang="tr-TR" smtClean="0"/>
              <a:t>26.05.2024</a:t>
            </a:fld>
            <a:endParaRPr lang="tr-TR"/>
          </a:p>
        </p:txBody>
      </p:sp>
      <p:sp>
        <p:nvSpPr>
          <p:cNvPr id="6" name="Alt Bilgi Yer Tutucusu 5"/>
          <p:cNvSpPr>
            <a:spLocks noGrp="1"/>
          </p:cNvSpPr>
          <p:nvPr>
            <p:ph type="ftr" sz="quarter" idx="11"/>
          </p:nvPr>
        </p:nvSpPr>
        <p:spPr/>
        <p:txBody>
          <a:bodyPr rtlCol="0"/>
          <a:lstStyle/>
          <a:p>
            <a:pPr rtl="0"/>
            <a:endParaRPr lang="tr-TR"/>
          </a:p>
        </p:txBody>
      </p:sp>
      <p:sp>
        <p:nvSpPr>
          <p:cNvPr id="11" name="Serbest 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tr-TR"/>
          </a:p>
        </p:txBody>
      </p:sp>
      <p:sp>
        <p:nvSpPr>
          <p:cNvPr id="7" name="Slayt Numarası Yer Tutucusu 6"/>
          <p:cNvSpPr>
            <a:spLocks noGrp="1"/>
          </p:cNvSpPr>
          <p:nvPr>
            <p:ph type="sldNum" sz="quarter" idx="12"/>
          </p:nvPr>
        </p:nvSpPr>
        <p:spPr>
          <a:xfrm>
            <a:off x="531812" y="4983087"/>
            <a:ext cx="779767" cy="365125"/>
          </a:xfrm>
        </p:spPr>
        <p:txBody>
          <a:bodyPr rtlCol="0"/>
          <a:lstStyle/>
          <a:p>
            <a:pPr rtl="0"/>
            <a:fld id="{D57F1E4F-1CFF-5643-939E-217C01CDF565}" type="slidenum">
              <a:rPr lang="tr-TR" smtClean="0"/>
              <a:pPr rtl="0"/>
              <a:t>‹#›</a:t>
            </a:fld>
            <a:endParaRPr lang="tr-TR"/>
          </a:p>
        </p:txBody>
      </p:sp>
      <p:sp>
        <p:nvSpPr>
          <p:cNvPr id="17" name="Metin Kutusu 16"/>
          <p:cNvSpPr txBox="1"/>
          <p:nvPr/>
        </p:nvSpPr>
        <p:spPr>
          <a:xfrm>
            <a:off x="2467652" y="648005"/>
            <a:ext cx="609600" cy="584776"/>
          </a:xfrm>
          <a:prstGeom prst="rect">
            <a:avLst/>
          </a:prstGeom>
        </p:spPr>
        <p:txBody>
          <a:bodyPr vert="horz" lIns="91440" tIns="45720" rIns="91440" bIns="45720" rtlCol="0" anchor="ctr">
            <a:noAutofit/>
          </a:bodyPr>
          <a:lstStyle/>
          <a:p>
            <a:pPr lvl="0" rtl="0"/>
            <a:r>
              <a:rPr lang="tr-TR" sz="8000">
                <a:ln w="3175" cmpd="sng">
                  <a:noFill/>
                </a:ln>
                <a:solidFill>
                  <a:schemeClr val="accent1"/>
                </a:solidFill>
                <a:effectLst/>
                <a:latin typeface="Arial"/>
              </a:rPr>
              <a:t>“</a:t>
            </a:r>
          </a:p>
        </p:txBody>
      </p:sp>
      <p:sp>
        <p:nvSpPr>
          <p:cNvPr id="18" name="Metin Kutusu 17"/>
          <p:cNvSpPr txBox="1"/>
          <p:nvPr/>
        </p:nvSpPr>
        <p:spPr>
          <a:xfrm>
            <a:off x="11114852" y="2905306"/>
            <a:ext cx="609600" cy="584776"/>
          </a:xfrm>
          <a:prstGeom prst="rect">
            <a:avLst/>
          </a:prstGeom>
        </p:spPr>
        <p:txBody>
          <a:bodyPr vert="horz" lIns="91440" tIns="45720" rIns="91440" bIns="45720" rtlCol="0" anchor="ctr">
            <a:noAutofit/>
          </a:bodyPr>
          <a:lstStyle/>
          <a:p>
            <a:pPr lvl="0" rtl="0"/>
            <a:r>
              <a:rPr lang="tr-TR" sz="8000">
                <a:ln w="3175" cmpd="sng">
                  <a:noFill/>
                </a:ln>
                <a:solidFill>
                  <a:schemeClr val="accent1"/>
                </a:solidFill>
                <a:effectLst/>
                <a:latin typeface="Arial"/>
              </a:rPr>
              <a:t>”</a:t>
            </a:r>
          </a:p>
        </p:txBody>
      </p:sp>
    </p:spTree>
    <p:extLst>
      <p:ext uri="{BB962C8B-B14F-4D97-AF65-F5344CB8AC3E}">
        <p14:creationId xmlns:p14="http://schemas.microsoft.com/office/powerpoint/2010/main" val="3140453078"/>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Doğru veya Yanlış">
    <p:spTree>
      <p:nvGrpSpPr>
        <p:cNvPr id="1" name=""/>
        <p:cNvGrpSpPr/>
        <p:nvPr/>
      </p:nvGrpSpPr>
      <p:grpSpPr>
        <a:xfrm>
          <a:off x="0" y="0"/>
          <a:ext cx="0" cy="0"/>
          <a:chOff x="0" y="0"/>
          <a:chExt cx="0" cy="0"/>
        </a:xfrm>
      </p:grpSpPr>
      <p:sp>
        <p:nvSpPr>
          <p:cNvPr id="2" name="Başlık 1"/>
          <p:cNvSpPr>
            <a:spLocks noGrp="1"/>
          </p:cNvSpPr>
          <p:nvPr>
            <p:ph type="title"/>
          </p:nvPr>
        </p:nvSpPr>
        <p:spPr>
          <a:xfrm>
            <a:off x="2589212" y="627407"/>
            <a:ext cx="8915399" cy="2880020"/>
          </a:xfrm>
        </p:spPr>
        <p:txBody>
          <a:bodyPr rtlCol="0" anchor="ctr">
            <a:normAutofit/>
          </a:bodyPr>
          <a:lstStyle>
            <a:lvl1pPr algn="l">
              <a:defRPr sz="4800" b="0"/>
            </a:lvl1pPr>
          </a:lstStyle>
          <a:p>
            <a:pPr rtl="0"/>
            <a:r>
              <a:rPr lang="tr-TR"/>
              <a:t>Asıl başlık stilini düzenlemek için tıklayın</a:t>
            </a:r>
          </a:p>
        </p:txBody>
      </p:sp>
      <p:sp>
        <p:nvSpPr>
          <p:cNvPr id="21" name="Metin Yer Tutucusu 9"/>
          <p:cNvSpPr>
            <a:spLocks noGrp="1"/>
          </p:cNvSpPr>
          <p:nvPr>
            <p:ph type="body" sz="quarter" idx="13"/>
          </p:nvPr>
        </p:nvSpPr>
        <p:spPr>
          <a:xfrm>
            <a:off x="2589212" y="4343400"/>
            <a:ext cx="8915400" cy="838200"/>
          </a:xfrm>
        </p:spPr>
        <p:txBody>
          <a:bodyPr rtlCol="0"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rtl="0"/>
            <a:r>
              <a:rPr lang="tr-TR"/>
              <a:t>Asıl metin stillerini düzenlemek için tıklayın</a:t>
            </a:r>
          </a:p>
        </p:txBody>
      </p:sp>
      <p:sp>
        <p:nvSpPr>
          <p:cNvPr id="4" name="Metin Yer Tutucusu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rtl="0">
              <a:buNone/>
            </a:pPr>
            <a:r>
              <a:rPr lang="tr-TR"/>
              <a:t>Asıl metin stillerini düzenlemek için tıklayın</a:t>
            </a:r>
          </a:p>
        </p:txBody>
      </p:sp>
      <p:sp>
        <p:nvSpPr>
          <p:cNvPr id="5" name="Tarih Yer Tutucusu 4"/>
          <p:cNvSpPr>
            <a:spLocks noGrp="1"/>
          </p:cNvSpPr>
          <p:nvPr>
            <p:ph type="dt" sz="half" idx="10"/>
          </p:nvPr>
        </p:nvSpPr>
        <p:spPr/>
        <p:txBody>
          <a:bodyPr rtlCol="0"/>
          <a:lstStyle/>
          <a:p>
            <a:pPr rtl="0"/>
            <a:fld id="{886E63AC-2FDD-4F61-9D11-2651F3B93B1E}" type="datetime1">
              <a:rPr lang="tr-TR" smtClean="0"/>
              <a:t>26.05.2024</a:t>
            </a:fld>
            <a:endParaRPr lang="tr-TR"/>
          </a:p>
        </p:txBody>
      </p:sp>
      <p:sp>
        <p:nvSpPr>
          <p:cNvPr id="6" name="Alt Bilgi Yer Tutucusu 5"/>
          <p:cNvSpPr>
            <a:spLocks noGrp="1"/>
          </p:cNvSpPr>
          <p:nvPr>
            <p:ph type="ftr" sz="quarter" idx="11"/>
          </p:nvPr>
        </p:nvSpPr>
        <p:spPr/>
        <p:txBody>
          <a:bodyPr rtlCol="0"/>
          <a:lstStyle/>
          <a:p>
            <a:pPr rtl="0"/>
            <a:endParaRPr lang="tr-TR"/>
          </a:p>
        </p:txBody>
      </p:sp>
      <p:sp>
        <p:nvSpPr>
          <p:cNvPr id="9" name="Serbest 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tr-TR"/>
          </a:p>
        </p:txBody>
      </p:sp>
      <p:sp>
        <p:nvSpPr>
          <p:cNvPr id="7" name="Slayt Numarası Yer Tutucusu 6"/>
          <p:cNvSpPr>
            <a:spLocks noGrp="1"/>
          </p:cNvSpPr>
          <p:nvPr>
            <p:ph type="sldNum" sz="quarter" idx="12"/>
          </p:nvPr>
        </p:nvSpPr>
        <p:spPr>
          <a:xfrm>
            <a:off x="531812" y="4983087"/>
            <a:ext cx="779767" cy="365125"/>
          </a:xfrm>
        </p:spPr>
        <p:txBody>
          <a:bodyPr rtlCol="0"/>
          <a:lstStyle/>
          <a:p>
            <a:pPr rtl="0"/>
            <a:fld id="{D57F1E4F-1CFF-5643-939E-217C01CDF565}" type="slidenum">
              <a:rPr lang="tr-TR" smtClean="0"/>
              <a:pPr rtl="0"/>
              <a:t>‹#›</a:t>
            </a:fld>
            <a:endParaRPr lang="tr-TR"/>
          </a:p>
        </p:txBody>
      </p:sp>
    </p:spTree>
    <p:extLst>
      <p:ext uri="{BB962C8B-B14F-4D97-AF65-F5344CB8AC3E}">
        <p14:creationId xmlns:p14="http://schemas.microsoft.com/office/powerpoint/2010/main" val="2063380341"/>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Başlık ve Dikey Metin">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pPr rtl="0"/>
            <a:r>
              <a:rPr lang="tr-TR"/>
              <a:t>Asıl başlık stilini düzenlemek için tıklayın</a:t>
            </a:r>
          </a:p>
        </p:txBody>
      </p:sp>
      <p:sp>
        <p:nvSpPr>
          <p:cNvPr id="3" name="Dikey Metin Yer Tutucusu 2"/>
          <p:cNvSpPr>
            <a:spLocks noGrp="1"/>
          </p:cNvSpPr>
          <p:nvPr>
            <p:ph type="body" orient="vert" idx="1"/>
          </p:nvPr>
        </p:nvSpPr>
        <p:spPr/>
        <p:txBody>
          <a:bodyPr vert="eaVert" rtlCol="0" anchor="t"/>
          <a:lstStyle/>
          <a:p>
            <a:pPr lvl="0" rtl="0"/>
            <a:r>
              <a:rPr lang="tr-TR"/>
              <a:t>Asıl metin stillerini düzenlemek için tıklayın</a:t>
            </a:r>
          </a:p>
          <a:p>
            <a:pPr lvl="1" rtl="0"/>
            <a:r>
              <a:rPr lang="tr-TR"/>
              <a:t>İkinci düzey</a:t>
            </a:r>
          </a:p>
          <a:p>
            <a:pPr lvl="2" rtl="0"/>
            <a:r>
              <a:rPr lang="tr-TR"/>
              <a:t>Üçüncü düzey</a:t>
            </a:r>
          </a:p>
          <a:p>
            <a:pPr lvl="3" rtl="0"/>
            <a:r>
              <a:rPr lang="tr-TR"/>
              <a:t>Dördüncü düzey</a:t>
            </a:r>
          </a:p>
          <a:p>
            <a:pPr lvl="4" rtl="0"/>
            <a:r>
              <a:rPr lang="tr-TR"/>
              <a:t>Beşinci düzey</a:t>
            </a:r>
          </a:p>
        </p:txBody>
      </p:sp>
      <p:sp>
        <p:nvSpPr>
          <p:cNvPr id="4" name="Tarih Yer Tutucusu 3"/>
          <p:cNvSpPr>
            <a:spLocks noGrp="1"/>
          </p:cNvSpPr>
          <p:nvPr>
            <p:ph type="dt" sz="half" idx="10"/>
          </p:nvPr>
        </p:nvSpPr>
        <p:spPr/>
        <p:txBody>
          <a:bodyPr rtlCol="0"/>
          <a:lstStyle/>
          <a:p>
            <a:pPr rtl="0"/>
            <a:fld id="{8DB122BD-5955-4AF5-9D29-4F322A85726D}" type="datetime1">
              <a:rPr lang="tr-TR" smtClean="0"/>
              <a:t>26.05.2024</a:t>
            </a:fld>
            <a:endParaRPr lang="tr-TR"/>
          </a:p>
        </p:txBody>
      </p:sp>
      <p:sp>
        <p:nvSpPr>
          <p:cNvPr id="5" name="Alt Bilgi Yer Tutucusu 4"/>
          <p:cNvSpPr>
            <a:spLocks noGrp="1"/>
          </p:cNvSpPr>
          <p:nvPr>
            <p:ph type="ftr" sz="quarter" idx="11"/>
          </p:nvPr>
        </p:nvSpPr>
        <p:spPr/>
        <p:txBody>
          <a:bodyPr rtlCol="0"/>
          <a:lstStyle/>
          <a:p>
            <a:pPr rtl="0"/>
            <a:endParaRPr lang="tr-TR"/>
          </a:p>
        </p:txBody>
      </p:sp>
      <p:sp>
        <p:nvSpPr>
          <p:cNvPr id="8" name="Serbest 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tr-TR"/>
          </a:p>
        </p:txBody>
      </p:sp>
      <p:sp>
        <p:nvSpPr>
          <p:cNvPr id="6" name="Slayt Numarası Yer Tutucusu 5"/>
          <p:cNvSpPr>
            <a:spLocks noGrp="1"/>
          </p:cNvSpPr>
          <p:nvPr>
            <p:ph type="sldNum" sz="quarter" idx="12"/>
          </p:nvPr>
        </p:nvSpPr>
        <p:spPr/>
        <p:txBody>
          <a:bodyPr rtlCol="0"/>
          <a:lstStyle/>
          <a:p>
            <a:pPr rtl="0"/>
            <a:fld id="{D57F1E4F-1CFF-5643-939E-217C01CDF565}" type="slidenum">
              <a:rPr lang="tr-TR" smtClean="0"/>
              <a:pPr rtl="0"/>
              <a:t>‹#›</a:t>
            </a:fld>
            <a:endParaRPr lang="tr-TR"/>
          </a:p>
        </p:txBody>
      </p:sp>
    </p:spTree>
    <p:extLst>
      <p:ext uri="{BB962C8B-B14F-4D97-AF65-F5344CB8AC3E}">
        <p14:creationId xmlns:p14="http://schemas.microsoft.com/office/powerpoint/2010/main" val="2901321873"/>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Dikey Başlık ve Metin">
    <p:spTree>
      <p:nvGrpSpPr>
        <p:cNvPr id="1" name=""/>
        <p:cNvGrpSpPr/>
        <p:nvPr/>
      </p:nvGrpSpPr>
      <p:grpSpPr>
        <a:xfrm>
          <a:off x="0" y="0"/>
          <a:ext cx="0" cy="0"/>
          <a:chOff x="0" y="0"/>
          <a:chExt cx="0" cy="0"/>
        </a:xfrm>
      </p:grpSpPr>
      <p:sp>
        <p:nvSpPr>
          <p:cNvPr id="2" name="Dikey Başlık 1"/>
          <p:cNvSpPr>
            <a:spLocks noGrp="1"/>
          </p:cNvSpPr>
          <p:nvPr>
            <p:ph type="title" orient="vert"/>
          </p:nvPr>
        </p:nvSpPr>
        <p:spPr>
          <a:xfrm>
            <a:off x="9294812" y="627405"/>
            <a:ext cx="2207601" cy="5283817"/>
          </a:xfrm>
        </p:spPr>
        <p:txBody>
          <a:bodyPr vert="eaVert" rtlCol="0" anchor="ctr"/>
          <a:lstStyle/>
          <a:p>
            <a:pPr rtl="0"/>
            <a:r>
              <a:rPr lang="tr-TR"/>
              <a:t>Asıl başlık stilini düzenlemek için tıklayın</a:t>
            </a:r>
          </a:p>
        </p:txBody>
      </p:sp>
      <p:sp>
        <p:nvSpPr>
          <p:cNvPr id="3" name="Dikey Metin Yer Tutucusu 2"/>
          <p:cNvSpPr>
            <a:spLocks noGrp="1"/>
          </p:cNvSpPr>
          <p:nvPr>
            <p:ph type="body" orient="vert" idx="1"/>
          </p:nvPr>
        </p:nvSpPr>
        <p:spPr>
          <a:xfrm>
            <a:off x="2589212" y="627405"/>
            <a:ext cx="6477000" cy="5283817"/>
          </a:xfrm>
        </p:spPr>
        <p:txBody>
          <a:bodyPr vert="eaVert" rtlCol="0"/>
          <a:lstStyle/>
          <a:p>
            <a:pPr lvl="0" rtl="0"/>
            <a:r>
              <a:rPr lang="tr-TR"/>
              <a:t>Asıl metin stillerini düzenlemek için tıklayın</a:t>
            </a:r>
          </a:p>
          <a:p>
            <a:pPr lvl="1" rtl="0"/>
            <a:r>
              <a:rPr lang="tr-TR"/>
              <a:t>İkinci düzey</a:t>
            </a:r>
          </a:p>
          <a:p>
            <a:pPr lvl="2" rtl="0"/>
            <a:r>
              <a:rPr lang="tr-TR"/>
              <a:t>Üçüncü düzey</a:t>
            </a:r>
          </a:p>
          <a:p>
            <a:pPr lvl="3" rtl="0"/>
            <a:r>
              <a:rPr lang="tr-TR"/>
              <a:t>Dördüncü düzey</a:t>
            </a:r>
          </a:p>
          <a:p>
            <a:pPr lvl="4" rtl="0"/>
            <a:r>
              <a:rPr lang="tr-TR"/>
              <a:t>Beşinci düzey</a:t>
            </a:r>
          </a:p>
        </p:txBody>
      </p:sp>
      <p:sp>
        <p:nvSpPr>
          <p:cNvPr id="4" name="Tarih Yer Tutucusu 3"/>
          <p:cNvSpPr>
            <a:spLocks noGrp="1"/>
          </p:cNvSpPr>
          <p:nvPr>
            <p:ph type="dt" sz="half" idx="10"/>
          </p:nvPr>
        </p:nvSpPr>
        <p:spPr/>
        <p:txBody>
          <a:bodyPr rtlCol="0"/>
          <a:lstStyle/>
          <a:p>
            <a:pPr rtl="0"/>
            <a:fld id="{86B0DB94-5E3D-4DB1-B8F5-D53C51031203}" type="datetime1">
              <a:rPr lang="tr-TR" smtClean="0"/>
              <a:t>26.05.2024</a:t>
            </a:fld>
            <a:endParaRPr lang="tr-TR"/>
          </a:p>
        </p:txBody>
      </p:sp>
      <p:sp>
        <p:nvSpPr>
          <p:cNvPr id="5" name="Alt Bilgi Yer Tutucusu 4"/>
          <p:cNvSpPr>
            <a:spLocks noGrp="1"/>
          </p:cNvSpPr>
          <p:nvPr>
            <p:ph type="ftr" sz="quarter" idx="11"/>
          </p:nvPr>
        </p:nvSpPr>
        <p:spPr/>
        <p:txBody>
          <a:bodyPr rtlCol="0"/>
          <a:lstStyle/>
          <a:p>
            <a:pPr rtl="0"/>
            <a:endParaRPr lang="tr-TR"/>
          </a:p>
        </p:txBody>
      </p:sp>
      <p:sp>
        <p:nvSpPr>
          <p:cNvPr id="8" name="Serbest 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tr-TR"/>
          </a:p>
        </p:txBody>
      </p:sp>
      <p:sp>
        <p:nvSpPr>
          <p:cNvPr id="6" name="Slayt Numarası Yer Tutucusu 5"/>
          <p:cNvSpPr>
            <a:spLocks noGrp="1"/>
          </p:cNvSpPr>
          <p:nvPr>
            <p:ph type="sldNum" sz="quarter" idx="12"/>
          </p:nvPr>
        </p:nvSpPr>
        <p:spPr/>
        <p:txBody>
          <a:bodyPr rtlCol="0"/>
          <a:lstStyle/>
          <a:p>
            <a:pPr rtl="0"/>
            <a:fld id="{D57F1E4F-1CFF-5643-939E-217C01CDF565}" type="slidenum">
              <a:rPr lang="tr-TR" smtClean="0"/>
              <a:pPr rtl="0"/>
              <a:t>‹#›</a:t>
            </a:fld>
            <a:endParaRPr lang="tr-TR"/>
          </a:p>
        </p:txBody>
      </p:sp>
    </p:spTree>
    <p:extLst>
      <p:ext uri="{BB962C8B-B14F-4D97-AF65-F5344CB8AC3E}">
        <p14:creationId xmlns:p14="http://schemas.microsoft.com/office/powerpoint/2010/main" val="2619130751"/>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Başlık ve İçerik">
    <p:spTree>
      <p:nvGrpSpPr>
        <p:cNvPr id="1" name=""/>
        <p:cNvGrpSpPr/>
        <p:nvPr/>
      </p:nvGrpSpPr>
      <p:grpSpPr>
        <a:xfrm>
          <a:off x="0" y="0"/>
          <a:ext cx="0" cy="0"/>
          <a:chOff x="0" y="0"/>
          <a:chExt cx="0" cy="0"/>
        </a:xfrm>
      </p:grpSpPr>
      <p:sp>
        <p:nvSpPr>
          <p:cNvPr id="2" name="Başlık 1"/>
          <p:cNvSpPr>
            <a:spLocks noGrp="1"/>
          </p:cNvSpPr>
          <p:nvPr>
            <p:ph type="title"/>
          </p:nvPr>
        </p:nvSpPr>
        <p:spPr>
          <a:xfrm>
            <a:off x="2592925" y="624110"/>
            <a:ext cx="8911687" cy="1280890"/>
          </a:xfrm>
        </p:spPr>
        <p:txBody>
          <a:bodyPr rtlCol="0"/>
          <a:lstStyle/>
          <a:p>
            <a:pPr rtl="0"/>
            <a:r>
              <a:rPr lang="tr-TR"/>
              <a:t>Asıl başlık stilini düzenlemek için tıklayın</a:t>
            </a:r>
          </a:p>
        </p:txBody>
      </p:sp>
      <p:sp>
        <p:nvSpPr>
          <p:cNvPr id="3" name="İçerik Yer Tutucusu 2"/>
          <p:cNvSpPr>
            <a:spLocks noGrp="1"/>
          </p:cNvSpPr>
          <p:nvPr>
            <p:ph idx="1"/>
          </p:nvPr>
        </p:nvSpPr>
        <p:spPr>
          <a:xfrm>
            <a:off x="2589212" y="2133600"/>
            <a:ext cx="8915400" cy="3777622"/>
          </a:xfrm>
        </p:spPr>
        <p:txBody>
          <a:bodyPr rtlCol="0"/>
          <a:lstStyle/>
          <a:p>
            <a:pPr lvl="0" rtl="0"/>
            <a:r>
              <a:rPr lang="tr-TR"/>
              <a:t>Asıl metin stillerini düzenlemek için tıklayın</a:t>
            </a:r>
          </a:p>
          <a:p>
            <a:pPr lvl="1" rtl="0"/>
            <a:r>
              <a:rPr lang="tr-TR"/>
              <a:t>İkinci düzey</a:t>
            </a:r>
          </a:p>
          <a:p>
            <a:pPr lvl="2" rtl="0"/>
            <a:r>
              <a:rPr lang="tr-TR"/>
              <a:t>Üçüncü düzey</a:t>
            </a:r>
          </a:p>
          <a:p>
            <a:pPr lvl="3" rtl="0"/>
            <a:r>
              <a:rPr lang="tr-TR"/>
              <a:t>Dördüncü düzey</a:t>
            </a:r>
          </a:p>
          <a:p>
            <a:pPr lvl="4" rtl="0"/>
            <a:r>
              <a:rPr lang="tr-TR"/>
              <a:t>Beşinci düzey</a:t>
            </a:r>
          </a:p>
        </p:txBody>
      </p:sp>
      <p:sp>
        <p:nvSpPr>
          <p:cNvPr id="4" name="Tarih Yer Tutucusu 3"/>
          <p:cNvSpPr>
            <a:spLocks noGrp="1"/>
          </p:cNvSpPr>
          <p:nvPr>
            <p:ph type="dt" sz="half" idx="10"/>
          </p:nvPr>
        </p:nvSpPr>
        <p:spPr/>
        <p:txBody>
          <a:bodyPr rtlCol="0"/>
          <a:lstStyle/>
          <a:p>
            <a:pPr rtl="0"/>
            <a:fld id="{4B70135E-13F4-4D73-A24A-5CD106A315BE}" type="datetime1">
              <a:rPr lang="tr-TR" smtClean="0"/>
              <a:t>26.05.2024</a:t>
            </a:fld>
            <a:endParaRPr lang="tr-TR"/>
          </a:p>
        </p:txBody>
      </p:sp>
      <p:sp>
        <p:nvSpPr>
          <p:cNvPr id="5" name="Alt Bilgi Yer Tutucusu 4"/>
          <p:cNvSpPr>
            <a:spLocks noGrp="1"/>
          </p:cNvSpPr>
          <p:nvPr>
            <p:ph type="ftr" sz="quarter" idx="11"/>
          </p:nvPr>
        </p:nvSpPr>
        <p:spPr/>
        <p:txBody>
          <a:bodyPr rtlCol="0"/>
          <a:lstStyle/>
          <a:p>
            <a:pPr rtl="0"/>
            <a:endParaRPr lang="tr-TR"/>
          </a:p>
        </p:txBody>
      </p:sp>
      <p:sp>
        <p:nvSpPr>
          <p:cNvPr id="8" name="Serbest 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tr-TR"/>
          </a:p>
        </p:txBody>
      </p:sp>
      <p:sp>
        <p:nvSpPr>
          <p:cNvPr id="6" name="Slayt Numarası Yer Tutucusu 5"/>
          <p:cNvSpPr>
            <a:spLocks noGrp="1"/>
          </p:cNvSpPr>
          <p:nvPr>
            <p:ph type="sldNum" sz="quarter" idx="12"/>
          </p:nvPr>
        </p:nvSpPr>
        <p:spPr/>
        <p:txBody>
          <a:bodyPr rtlCol="0"/>
          <a:lstStyle/>
          <a:p>
            <a:pPr rtl="0"/>
            <a:fld id="{D57F1E4F-1CFF-5643-939E-217C01CDF565}" type="slidenum">
              <a:rPr lang="tr-TR" smtClean="0"/>
              <a:pPr rtl="0"/>
              <a:t>‹#›</a:t>
            </a:fld>
            <a:endParaRPr lang="tr-TR"/>
          </a:p>
        </p:txBody>
      </p:sp>
    </p:spTree>
    <p:extLst>
      <p:ext uri="{BB962C8B-B14F-4D97-AF65-F5344CB8AC3E}">
        <p14:creationId xmlns:p14="http://schemas.microsoft.com/office/powerpoint/2010/main" val="1071431667"/>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Bölüm Üst Bilgisi">
    <p:spTree>
      <p:nvGrpSpPr>
        <p:cNvPr id="1" name=""/>
        <p:cNvGrpSpPr/>
        <p:nvPr/>
      </p:nvGrpSpPr>
      <p:grpSpPr>
        <a:xfrm>
          <a:off x="0" y="0"/>
          <a:ext cx="0" cy="0"/>
          <a:chOff x="0" y="0"/>
          <a:chExt cx="0" cy="0"/>
        </a:xfrm>
      </p:grpSpPr>
      <p:sp>
        <p:nvSpPr>
          <p:cNvPr id="2" name="Başlık 1"/>
          <p:cNvSpPr>
            <a:spLocks noGrp="1"/>
          </p:cNvSpPr>
          <p:nvPr>
            <p:ph type="title"/>
          </p:nvPr>
        </p:nvSpPr>
        <p:spPr>
          <a:xfrm>
            <a:off x="2589212" y="2058750"/>
            <a:ext cx="8915399" cy="1468800"/>
          </a:xfrm>
        </p:spPr>
        <p:txBody>
          <a:bodyPr rtlCol="0" anchor="b"/>
          <a:lstStyle>
            <a:lvl1pPr algn="l">
              <a:defRPr sz="4000" b="0" cap="none"/>
            </a:lvl1pPr>
          </a:lstStyle>
          <a:p>
            <a:pPr rtl="0"/>
            <a:r>
              <a:rPr lang="tr-TR"/>
              <a:t>Asıl başlık stilini düzenlemek için tıklayın</a:t>
            </a:r>
          </a:p>
        </p:txBody>
      </p:sp>
      <p:sp>
        <p:nvSpPr>
          <p:cNvPr id="3" name="Metin Yer Tutucusu 2"/>
          <p:cNvSpPr>
            <a:spLocks noGrp="1"/>
          </p:cNvSpPr>
          <p:nvPr>
            <p:ph type="body" idx="1"/>
          </p:nvPr>
        </p:nvSpPr>
        <p:spPr>
          <a:xfrm>
            <a:off x="2589212" y="3530129"/>
            <a:ext cx="8915399" cy="860400"/>
          </a:xfrm>
        </p:spPr>
        <p:txBody>
          <a:bodyPr rtlCol="0"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tr-TR"/>
              <a:t>Asıl metin stillerini düzenlemek için tıklayın</a:t>
            </a:r>
          </a:p>
        </p:txBody>
      </p:sp>
      <p:sp>
        <p:nvSpPr>
          <p:cNvPr id="4" name="Tarih Yer Tutucusu 3"/>
          <p:cNvSpPr>
            <a:spLocks noGrp="1"/>
          </p:cNvSpPr>
          <p:nvPr>
            <p:ph type="dt" sz="half" idx="10"/>
          </p:nvPr>
        </p:nvSpPr>
        <p:spPr/>
        <p:txBody>
          <a:bodyPr rtlCol="0"/>
          <a:lstStyle/>
          <a:p>
            <a:pPr rtl="0"/>
            <a:fld id="{C768D32D-239D-4430-B14E-B24C77423C60}" type="datetime1">
              <a:rPr lang="tr-TR" smtClean="0"/>
              <a:t>26.05.2024</a:t>
            </a:fld>
            <a:endParaRPr lang="tr-TR"/>
          </a:p>
        </p:txBody>
      </p:sp>
      <p:sp>
        <p:nvSpPr>
          <p:cNvPr id="5" name="Alt Bilgi Yer Tutucusu 4"/>
          <p:cNvSpPr>
            <a:spLocks noGrp="1"/>
          </p:cNvSpPr>
          <p:nvPr>
            <p:ph type="ftr" sz="quarter" idx="11"/>
          </p:nvPr>
        </p:nvSpPr>
        <p:spPr/>
        <p:txBody>
          <a:bodyPr rtlCol="0"/>
          <a:lstStyle/>
          <a:p>
            <a:pPr rtl="0"/>
            <a:endParaRPr lang="tr-TR"/>
          </a:p>
        </p:txBody>
      </p:sp>
      <p:sp>
        <p:nvSpPr>
          <p:cNvPr id="9" name="Serbest 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tr-TR"/>
          </a:p>
        </p:txBody>
      </p:sp>
      <p:sp>
        <p:nvSpPr>
          <p:cNvPr id="6" name="Slayt Numarası Yer Tutucusu 5"/>
          <p:cNvSpPr>
            <a:spLocks noGrp="1"/>
          </p:cNvSpPr>
          <p:nvPr>
            <p:ph type="sldNum" sz="quarter" idx="12"/>
          </p:nvPr>
        </p:nvSpPr>
        <p:spPr>
          <a:xfrm>
            <a:off x="531812" y="3244139"/>
            <a:ext cx="779767" cy="365125"/>
          </a:xfrm>
        </p:spPr>
        <p:txBody>
          <a:bodyPr rtlCol="0"/>
          <a:lstStyle/>
          <a:p>
            <a:pPr rtl="0"/>
            <a:fld id="{D57F1E4F-1CFF-5643-939E-217C01CDF565}" type="slidenum">
              <a:rPr lang="tr-TR" smtClean="0"/>
              <a:pPr rtl="0"/>
              <a:t>‹#›</a:t>
            </a:fld>
            <a:endParaRPr lang="tr-TR"/>
          </a:p>
        </p:txBody>
      </p:sp>
    </p:spTree>
    <p:extLst>
      <p:ext uri="{BB962C8B-B14F-4D97-AF65-F5344CB8AC3E}">
        <p14:creationId xmlns:p14="http://schemas.microsoft.com/office/powerpoint/2010/main" val="2044390503"/>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ki İçerik">
    <p:spTree>
      <p:nvGrpSpPr>
        <p:cNvPr id="1" name=""/>
        <p:cNvGrpSpPr/>
        <p:nvPr/>
      </p:nvGrpSpPr>
      <p:grpSpPr>
        <a:xfrm>
          <a:off x="0" y="0"/>
          <a:ext cx="0" cy="0"/>
          <a:chOff x="0" y="0"/>
          <a:chExt cx="0" cy="0"/>
        </a:xfrm>
      </p:grpSpPr>
      <p:sp>
        <p:nvSpPr>
          <p:cNvPr id="8" name="Başlık 7"/>
          <p:cNvSpPr>
            <a:spLocks noGrp="1"/>
          </p:cNvSpPr>
          <p:nvPr>
            <p:ph type="title"/>
          </p:nvPr>
        </p:nvSpPr>
        <p:spPr/>
        <p:txBody>
          <a:bodyPr rtlCol="0"/>
          <a:lstStyle/>
          <a:p>
            <a:pPr rtl="0"/>
            <a:r>
              <a:rPr lang="tr-TR"/>
              <a:t>Asıl başlık stilini düzenlemek için tıklayın</a:t>
            </a:r>
          </a:p>
        </p:txBody>
      </p:sp>
      <p:sp>
        <p:nvSpPr>
          <p:cNvPr id="3" name="İçerik Yer Tutucusu 2"/>
          <p:cNvSpPr>
            <a:spLocks noGrp="1"/>
          </p:cNvSpPr>
          <p:nvPr>
            <p:ph sz="half" idx="1"/>
          </p:nvPr>
        </p:nvSpPr>
        <p:spPr>
          <a:xfrm>
            <a:off x="2589212" y="2133600"/>
            <a:ext cx="4313864" cy="3777622"/>
          </a:xfrm>
        </p:spPr>
        <p:txBody>
          <a:bodyPr rtlCol="0">
            <a:normAutofit/>
          </a:bodyPr>
          <a:lstStyle/>
          <a:p>
            <a:pPr lvl="0" rtl="0"/>
            <a:r>
              <a:rPr lang="tr-TR"/>
              <a:t>Asıl metin stillerini düzenlemek için tıklayın</a:t>
            </a:r>
          </a:p>
          <a:p>
            <a:pPr lvl="1" rtl="0"/>
            <a:r>
              <a:rPr lang="tr-TR"/>
              <a:t>İkinci düzey</a:t>
            </a:r>
          </a:p>
          <a:p>
            <a:pPr lvl="2" rtl="0"/>
            <a:r>
              <a:rPr lang="tr-TR"/>
              <a:t>Üçüncü düzey</a:t>
            </a:r>
          </a:p>
          <a:p>
            <a:pPr lvl="3" rtl="0"/>
            <a:r>
              <a:rPr lang="tr-TR"/>
              <a:t>Dördüncü düzey</a:t>
            </a:r>
          </a:p>
          <a:p>
            <a:pPr lvl="4" rtl="0"/>
            <a:r>
              <a:rPr lang="tr-TR"/>
              <a:t>Beşinci düzey</a:t>
            </a:r>
          </a:p>
        </p:txBody>
      </p:sp>
      <p:sp>
        <p:nvSpPr>
          <p:cNvPr id="4" name="İçerik Yer Tutucusu 3"/>
          <p:cNvSpPr>
            <a:spLocks noGrp="1"/>
          </p:cNvSpPr>
          <p:nvPr>
            <p:ph sz="half" idx="2"/>
          </p:nvPr>
        </p:nvSpPr>
        <p:spPr>
          <a:xfrm>
            <a:off x="7190747" y="2126222"/>
            <a:ext cx="4313864" cy="3777622"/>
          </a:xfrm>
        </p:spPr>
        <p:txBody>
          <a:bodyPr rtlCol="0">
            <a:normAutofit/>
          </a:bodyPr>
          <a:lstStyle/>
          <a:p>
            <a:pPr lvl="0" rtl="0"/>
            <a:r>
              <a:rPr lang="tr-TR"/>
              <a:t>Asıl metin stillerini düzenlemek için tıklayın</a:t>
            </a:r>
          </a:p>
          <a:p>
            <a:pPr lvl="1" rtl="0"/>
            <a:r>
              <a:rPr lang="tr-TR"/>
              <a:t>İkinci düzey</a:t>
            </a:r>
          </a:p>
          <a:p>
            <a:pPr lvl="2" rtl="0"/>
            <a:r>
              <a:rPr lang="tr-TR"/>
              <a:t>Üçüncü düzey</a:t>
            </a:r>
          </a:p>
          <a:p>
            <a:pPr lvl="3" rtl="0"/>
            <a:r>
              <a:rPr lang="tr-TR"/>
              <a:t>Dördüncü düzey</a:t>
            </a:r>
          </a:p>
          <a:p>
            <a:pPr lvl="4" rtl="0"/>
            <a:r>
              <a:rPr lang="tr-TR"/>
              <a:t>Beşinci düzey</a:t>
            </a:r>
          </a:p>
        </p:txBody>
      </p:sp>
      <p:sp>
        <p:nvSpPr>
          <p:cNvPr id="5" name="Tarih Yer Tutucusu 4"/>
          <p:cNvSpPr>
            <a:spLocks noGrp="1"/>
          </p:cNvSpPr>
          <p:nvPr>
            <p:ph type="dt" sz="half" idx="10"/>
          </p:nvPr>
        </p:nvSpPr>
        <p:spPr/>
        <p:txBody>
          <a:bodyPr rtlCol="0"/>
          <a:lstStyle/>
          <a:p>
            <a:pPr rtl="0"/>
            <a:fld id="{E1462686-7C02-4B80-9BC1-C5DF830A2F93}" type="datetime1">
              <a:rPr lang="tr-TR" smtClean="0"/>
              <a:t>26.05.2024</a:t>
            </a:fld>
            <a:endParaRPr lang="tr-TR"/>
          </a:p>
        </p:txBody>
      </p:sp>
      <p:sp>
        <p:nvSpPr>
          <p:cNvPr id="6" name="Alt Bilgi Yer Tutucusu 5"/>
          <p:cNvSpPr>
            <a:spLocks noGrp="1"/>
          </p:cNvSpPr>
          <p:nvPr>
            <p:ph type="ftr" sz="quarter" idx="11"/>
          </p:nvPr>
        </p:nvSpPr>
        <p:spPr/>
        <p:txBody>
          <a:bodyPr rtlCol="0"/>
          <a:lstStyle/>
          <a:p>
            <a:pPr rtl="0"/>
            <a:endParaRPr lang="tr-TR"/>
          </a:p>
        </p:txBody>
      </p:sp>
      <p:sp>
        <p:nvSpPr>
          <p:cNvPr id="10" name="Serbest 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tr-TR"/>
          </a:p>
        </p:txBody>
      </p:sp>
      <p:sp>
        <p:nvSpPr>
          <p:cNvPr id="11" name="Slayt Numarası Yer Tutucusu 5"/>
          <p:cNvSpPr>
            <a:spLocks noGrp="1"/>
          </p:cNvSpPr>
          <p:nvPr>
            <p:ph type="sldNum" sz="quarter" idx="12"/>
          </p:nvPr>
        </p:nvSpPr>
        <p:spPr>
          <a:xfrm>
            <a:off x="531812" y="787782"/>
            <a:ext cx="779767" cy="365125"/>
          </a:xfrm>
        </p:spPr>
        <p:txBody>
          <a:bodyPr rtlCol="0"/>
          <a:lstStyle/>
          <a:p>
            <a:pPr rtl="0"/>
            <a:fld id="{D57F1E4F-1CFF-5643-939E-217C01CDF565}" type="slidenum">
              <a:rPr lang="tr-TR" smtClean="0"/>
              <a:pPr rtl="0"/>
              <a:t>‹#›</a:t>
            </a:fld>
            <a:endParaRPr lang="tr-TR"/>
          </a:p>
        </p:txBody>
      </p:sp>
    </p:spTree>
    <p:extLst>
      <p:ext uri="{BB962C8B-B14F-4D97-AF65-F5344CB8AC3E}">
        <p14:creationId xmlns:p14="http://schemas.microsoft.com/office/powerpoint/2010/main" val="3545651386"/>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Karşılaştırma">
    <p:spTree>
      <p:nvGrpSpPr>
        <p:cNvPr id="1" name=""/>
        <p:cNvGrpSpPr/>
        <p:nvPr/>
      </p:nvGrpSpPr>
      <p:grpSpPr>
        <a:xfrm>
          <a:off x="0" y="0"/>
          <a:ext cx="0" cy="0"/>
          <a:chOff x="0" y="0"/>
          <a:chExt cx="0" cy="0"/>
        </a:xfrm>
      </p:grpSpPr>
      <p:sp>
        <p:nvSpPr>
          <p:cNvPr id="10" name="Başlık 9"/>
          <p:cNvSpPr>
            <a:spLocks noGrp="1"/>
          </p:cNvSpPr>
          <p:nvPr>
            <p:ph type="title"/>
          </p:nvPr>
        </p:nvSpPr>
        <p:spPr/>
        <p:txBody>
          <a:bodyPr rtlCol="0"/>
          <a:lstStyle/>
          <a:p>
            <a:pPr rtl="0"/>
            <a:r>
              <a:rPr lang="tr-TR"/>
              <a:t>Asıl başlık stilini düzenlemek için tıklayın</a:t>
            </a:r>
          </a:p>
        </p:txBody>
      </p:sp>
      <p:sp>
        <p:nvSpPr>
          <p:cNvPr id="3" name="Metin Yer Tutucusu 2"/>
          <p:cNvSpPr>
            <a:spLocks noGrp="1"/>
          </p:cNvSpPr>
          <p:nvPr>
            <p:ph type="body" idx="1"/>
          </p:nvPr>
        </p:nvSpPr>
        <p:spPr>
          <a:xfrm>
            <a:off x="2939373" y="1972703"/>
            <a:ext cx="3992732" cy="576262"/>
          </a:xfrm>
        </p:spPr>
        <p:txBody>
          <a:bodyPr rtlCol="0"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a:t>Asıl metin stillerini düzenlemek için tıklayın</a:t>
            </a:r>
          </a:p>
        </p:txBody>
      </p:sp>
      <p:sp>
        <p:nvSpPr>
          <p:cNvPr id="4" name="İçerik Yer Tutucusu 3"/>
          <p:cNvSpPr>
            <a:spLocks noGrp="1"/>
          </p:cNvSpPr>
          <p:nvPr>
            <p:ph sz="half" idx="2"/>
          </p:nvPr>
        </p:nvSpPr>
        <p:spPr>
          <a:xfrm>
            <a:off x="2589212" y="2548966"/>
            <a:ext cx="4342893" cy="3354060"/>
          </a:xfrm>
        </p:spPr>
        <p:txBody>
          <a:bodyPr rtlCol="0">
            <a:normAutofit/>
          </a:bodyPr>
          <a:lstStyle/>
          <a:p>
            <a:pPr lvl="0" rtl="0"/>
            <a:r>
              <a:rPr lang="tr-TR"/>
              <a:t>Asıl metin stillerini düzenlemek için tıklayın</a:t>
            </a:r>
          </a:p>
          <a:p>
            <a:pPr lvl="1" rtl="0"/>
            <a:r>
              <a:rPr lang="tr-TR"/>
              <a:t>İkinci düzey</a:t>
            </a:r>
          </a:p>
          <a:p>
            <a:pPr lvl="2" rtl="0"/>
            <a:r>
              <a:rPr lang="tr-TR"/>
              <a:t>Üçüncü düzey</a:t>
            </a:r>
          </a:p>
          <a:p>
            <a:pPr lvl="3" rtl="0"/>
            <a:r>
              <a:rPr lang="tr-TR"/>
              <a:t>Dördüncü düzey</a:t>
            </a:r>
          </a:p>
          <a:p>
            <a:pPr lvl="4" rtl="0"/>
            <a:r>
              <a:rPr lang="tr-TR"/>
              <a:t>Beşinci düzey</a:t>
            </a:r>
          </a:p>
        </p:txBody>
      </p:sp>
      <p:sp>
        <p:nvSpPr>
          <p:cNvPr id="5" name="Metin Yer Tutucusu 4"/>
          <p:cNvSpPr>
            <a:spLocks noGrp="1"/>
          </p:cNvSpPr>
          <p:nvPr>
            <p:ph type="body" sz="quarter" idx="3"/>
          </p:nvPr>
        </p:nvSpPr>
        <p:spPr>
          <a:xfrm>
            <a:off x="7506629" y="1969475"/>
            <a:ext cx="3999001" cy="576262"/>
          </a:xfrm>
        </p:spPr>
        <p:txBody>
          <a:bodyPr rtlCol="0"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tr-TR"/>
              <a:t>Asıl metin stillerini düzenlemek için tıklayın</a:t>
            </a:r>
          </a:p>
        </p:txBody>
      </p:sp>
      <p:sp>
        <p:nvSpPr>
          <p:cNvPr id="6" name="İçerik Yer Tutucusu 5"/>
          <p:cNvSpPr>
            <a:spLocks noGrp="1"/>
          </p:cNvSpPr>
          <p:nvPr>
            <p:ph sz="quarter" idx="4"/>
          </p:nvPr>
        </p:nvSpPr>
        <p:spPr>
          <a:xfrm>
            <a:off x="7166957" y="2545738"/>
            <a:ext cx="4338674" cy="3354060"/>
          </a:xfrm>
        </p:spPr>
        <p:txBody>
          <a:bodyPr rtlCol="0">
            <a:normAutofit/>
          </a:bodyPr>
          <a:lstStyle/>
          <a:p>
            <a:pPr lvl="0" rtl="0"/>
            <a:r>
              <a:rPr lang="tr-TR"/>
              <a:t>Asıl metin stillerini düzenlemek için tıklayın</a:t>
            </a:r>
          </a:p>
          <a:p>
            <a:pPr lvl="1" rtl="0"/>
            <a:r>
              <a:rPr lang="tr-TR"/>
              <a:t>İkinci düzey</a:t>
            </a:r>
          </a:p>
          <a:p>
            <a:pPr lvl="2" rtl="0"/>
            <a:r>
              <a:rPr lang="tr-TR"/>
              <a:t>Üçüncü düzey</a:t>
            </a:r>
          </a:p>
          <a:p>
            <a:pPr lvl="3" rtl="0"/>
            <a:r>
              <a:rPr lang="tr-TR"/>
              <a:t>Dördüncü düzey</a:t>
            </a:r>
          </a:p>
          <a:p>
            <a:pPr lvl="4" rtl="0"/>
            <a:r>
              <a:rPr lang="tr-TR"/>
              <a:t>Beşinci düzey</a:t>
            </a:r>
          </a:p>
        </p:txBody>
      </p:sp>
      <p:sp>
        <p:nvSpPr>
          <p:cNvPr id="7" name="Tarih Yer Tutucusu 6"/>
          <p:cNvSpPr>
            <a:spLocks noGrp="1"/>
          </p:cNvSpPr>
          <p:nvPr>
            <p:ph type="dt" sz="half" idx="10"/>
          </p:nvPr>
        </p:nvSpPr>
        <p:spPr/>
        <p:txBody>
          <a:bodyPr rtlCol="0"/>
          <a:lstStyle/>
          <a:p>
            <a:pPr rtl="0"/>
            <a:fld id="{1C3199C3-8119-4872-827B-10E12586EC8A}" type="datetime1">
              <a:rPr lang="tr-TR" smtClean="0"/>
              <a:t>26.05.2024</a:t>
            </a:fld>
            <a:endParaRPr lang="tr-TR"/>
          </a:p>
        </p:txBody>
      </p:sp>
      <p:sp>
        <p:nvSpPr>
          <p:cNvPr id="8" name="Alt Bilgi Yer Tutucusu 7"/>
          <p:cNvSpPr>
            <a:spLocks noGrp="1"/>
          </p:cNvSpPr>
          <p:nvPr>
            <p:ph type="ftr" sz="quarter" idx="11"/>
          </p:nvPr>
        </p:nvSpPr>
        <p:spPr/>
        <p:txBody>
          <a:bodyPr rtlCol="0"/>
          <a:lstStyle/>
          <a:p>
            <a:pPr rtl="0"/>
            <a:endParaRPr lang="tr-TR"/>
          </a:p>
        </p:txBody>
      </p:sp>
      <p:sp>
        <p:nvSpPr>
          <p:cNvPr id="12" name="Serbest 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tr-TR"/>
          </a:p>
        </p:txBody>
      </p:sp>
      <p:sp>
        <p:nvSpPr>
          <p:cNvPr id="13" name="Slayt Numarası Yer Tutucusu 5"/>
          <p:cNvSpPr>
            <a:spLocks noGrp="1"/>
          </p:cNvSpPr>
          <p:nvPr>
            <p:ph type="sldNum" sz="quarter" idx="12"/>
          </p:nvPr>
        </p:nvSpPr>
        <p:spPr>
          <a:xfrm>
            <a:off x="531812" y="787782"/>
            <a:ext cx="779767" cy="365125"/>
          </a:xfrm>
        </p:spPr>
        <p:txBody>
          <a:bodyPr rtlCol="0"/>
          <a:lstStyle/>
          <a:p>
            <a:pPr rtl="0"/>
            <a:fld id="{D57F1E4F-1CFF-5643-939E-217C01CDF565}" type="slidenum">
              <a:rPr lang="tr-TR" smtClean="0"/>
              <a:pPr rtl="0"/>
              <a:t>‹#›</a:t>
            </a:fld>
            <a:endParaRPr lang="tr-TR"/>
          </a:p>
        </p:txBody>
      </p:sp>
    </p:spTree>
    <p:extLst>
      <p:ext uri="{BB962C8B-B14F-4D97-AF65-F5344CB8AC3E}">
        <p14:creationId xmlns:p14="http://schemas.microsoft.com/office/powerpoint/2010/main" val="1858928802"/>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Yalnızca Başlık">
    <p:spTree>
      <p:nvGrpSpPr>
        <p:cNvPr id="1" name=""/>
        <p:cNvGrpSpPr/>
        <p:nvPr/>
      </p:nvGrpSpPr>
      <p:grpSpPr>
        <a:xfrm>
          <a:off x="0" y="0"/>
          <a:ext cx="0" cy="0"/>
          <a:chOff x="0" y="0"/>
          <a:chExt cx="0" cy="0"/>
        </a:xfrm>
      </p:grpSpPr>
      <p:sp>
        <p:nvSpPr>
          <p:cNvPr id="2" name="Başlık 1"/>
          <p:cNvSpPr>
            <a:spLocks noGrp="1"/>
          </p:cNvSpPr>
          <p:nvPr>
            <p:ph type="title"/>
          </p:nvPr>
        </p:nvSpPr>
        <p:spPr/>
        <p:txBody>
          <a:bodyPr rtlCol="0"/>
          <a:lstStyle/>
          <a:p>
            <a:pPr rtl="0"/>
            <a:r>
              <a:rPr lang="tr-TR"/>
              <a:t>Asıl başlık stilini düzenlemek için tıklayın</a:t>
            </a:r>
          </a:p>
        </p:txBody>
      </p:sp>
      <p:sp>
        <p:nvSpPr>
          <p:cNvPr id="3" name="Tarih Yer Tutucusu 2"/>
          <p:cNvSpPr>
            <a:spLocks noGrp="1"/>
          </p:cNvSpPr>
          <p:nvPr>
            <p:ph type="dt" sz="half" idx="10"/>
          </p:nvPr>
        </p:nvSpPr>
        <p:spPr/>
        <p:txBody>
          <a:bodyPr rtlCol="0"/>
          <a:lstStyle/>
          <a:p>
            <a:pPr rtl="0"/>
            <a:fld id="{75AB7A4D-33A0-4736-90C3-36208396026F}" type="datetime1">
              <a:rPr lang="tr-TR" smtClean="0"/>
              <a:t>26.05.2024</a:t>
            </a:fld>
            <a:endParaRPr lang="tr-TR"/>
          </a:p>
        </p:txBody>
      </p:sp>
      <p:sp>
        <p:nvSpPr>
          <p:cNvPr id="4" name="Alt Bilgi Yer Tutucusu 3"/>
          <p:cNvSpPr>
            <a:spLocks noGrp="1"/>
          </p:cNvSpPr>
          <p:nvPr>
            <p:ph type="ftr" sz="quarter" idx="11"/>
          </p:nvPr>
        </p:nvSpPr>
        <p:spPr/>
        <p:txBody>
          <a:bodyPr rtlCol="0"/>
          <a:lstStyle/>
          <a:p>
            <a:pPr rtl="0"/>
            <a:endParaRPr lang="tr-TR"/>
          </a:p>
        </p:txBody>
      </p:sp>
      <p:sp>
        <p:nvSpPr>
          <p:cNvPr id="7" name="Serbest 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tr-TR"/>
          </a:p>
        </p:txBody>
      </p:sp>
      <p:sp>
        <p:nvSpPr>
          <p:cNvPr id="5" name="Slayt Numarası Yer Tutucusu 4"/>
          <p:cNvSpPr>
            <a:spLocks noGrp="1"/>
          </p:cNvSpPr>
          <p:nvPr>
            <p:ph type="sldNum" sz="quarter" idx="12"/>
          </p:nvPr>
        </p:nvSpPr>
        <p:spPr/>
        <p:txBody>
          <a:bodyPr rtlCol="0"/>
          <a:lstStyle/>
          <a:p>
            <a:pPr rtl="0"/>
            <a:fld id="{D57F1E4F-1CFF-5643-939E-217C01CDF565}" type="slidenum">
              <a:rPr lang="tr-TR" smtClean="0"/>
              <a:pPr rtl="0"/>
              <a:t>‹#›</a:t>
            </a:fld>
            <a:endParaRPr lang="tr-TR"/>
          </a:p>
        </p:txBody>
      </p:sp>
    </p:spTree>
    <p:extLst>
      <p:ext uri="{BB962C8B-B14F-4D97-AF65-F5344CB8AC3E}">
        <p14:creationId xmlns:p14="http://schemas.microsoft.com/office/powerpoint/2010/main" val="3312232934"/>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oş">
    <p:spTree>
      <p:nvGrpSpPr>
        <p:cNvPr id="1" name=""/>
        <p:cNvGrpSpPr/>
        <p:nvPr/>
      </p:nvGrpSpPr>
      <p:grpSpPr>
        <a:xfrm>
          <a:off x="0" y="0"/>
          <a:ext cx="0" cy="0"/>
          <a:chOff x="0" y="0"/>
          <a:chExt cx="0" cy="0"/>
        </a:xfrm>
      </p:grpSpPr>
      <p:sp>
        <p:nvSpPr>
          <p:cNvPr id="2" name="Tarih Yer Tutucusu 1"/>
          <p:cNvSpPr>
            <a:spLocks noGrp="1"/>
          </p:cNvSpPr>
          <p:nvPr>
            <p:ph type="dt" sz="half" idx="10"/>
          </p:nvPr>
        </p:nvSpPr>
        <p:spPr/>
        <p:txBody>
          <a:bodyPr rtlCol="0"/>
          <a:lstStyle/>
          <a:p>
            <a:pPr rtl="0"/>
            <a:fld id="{AA4CF8BD-E6DA-4D7A-A00D-C940F6584073}" type="datetime1">
              <a:rPr lang="tr-TR" smtClean="0"/>
              <a:t>26.05.2024</a:t>
            </a:fld>
            <a:endParaRPr lang="tr-TR"/>
          </a:p>
        </p:txBody>
      </p:sp>
      <p:sp>
        <p:nvSpPr>
          <p:cNvPr id="3" name="Alt Bilgi Yer Tutucusu 2"/>
          <p:cNvSpPr>
            <a:spLocks noGrp="1"/>
          </p:cNvSpPr>
          <p:nvPr>
            <p:ph type="ftr" sz="quarter" idx="11"/>
          </p:nvPr>
        </p:nvSpPr>
        <p:spPr/>
        <p:txBody>
          <a:bodyPr rtlCol="0"/>
          <a:lstStyle/>
          <a:p>
            <a:pPr rtl="0"/>
            <a:endParaRPr lang="tr-TR"/>
          </a:p>
        </p:txBody>
      </p:sp>
      <p:sp>
        <p:nvSpPr>
          <p:cNvPr id="6" name="Serbest 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tr-TR"/>
          </a:p>
        </p:txBody>
      </p:sp>
      <p:sp>
        <p:nvSpPr>
          <p:cNvPr id="4" name="Slayt Numarası Yer Tutucusu 3"/>
          <p:cNvSpPr>
            <a:spLocks noGrp="1"/>
          </p:cNvSpPr>
          <p:nvPr>
            <p:ph type="sldNum" sz="quarter" idx="12"/>
          </p:nvPr>
        </p:nvSpPr>
        <p:spPr/>
        <p:txBody>
          <a:bodyPr rtlCol="0"/>
          <a:lstStyle/>
          <a:p>
            <a:pPr rtl="0"/>
            <a:fld id="{D57F1E4F-1CFF-5643-939E-217C01CDF565}" type="slidenum">
              <a:rPr lang="tr-TR" smtClean="0"/>
              <a:pPr rtl="0"/>
              <a:t>‹#›</a:t>
            </a:fld>
            <a:endParaRPr lang="tr-TR"/>
          </a:p>
        </p:txBody>
      </p:sp>
    </p:spTree>
    <p:extLst>
      <p:ext uri="{BB962C8B-B14F-4D97-AF65-F5344CB8AC3E}">
        <p14:creationId xmlns:p14="http://schemas.microsoft.com/office/powerpoint/2010/main" val="3945293940"/>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Resim Yazılı İçerik">
    <p:spTree>
      <p:nvGrpSpPr>
        <p:cNvPr id="1" name=""/>
        <p:cNvGrpSpPr/>
        <p:nvPr/>
      </p:nvGrpSpPr>
      <p:grpSpPr>
        <a:xfrm>
          <a:off x="0" y="0"/>
          <a:ext cx="0" cy="0"/>
          <a:chOff x="0" y="0"/>
          <a:chExt cx="0" cy="0"/>
        </a:xfrm>
      </p:grpSpPr>
      <p:sp>
        <p:nvSpPr>
          <p:cNvPr id="2" name="Başlık 1"/>
          <p:cNvSpPr>
            <a:spLocks noGrp="1"/>
          </p:cNvSpPr>
          <p:nvPr>
            <p:ph type="title"/>
          </p:nvPr>
        </p:nvSpPr>
        <p:spPr>
          <a:xfrm>
            <a:off x="2589212" y="446088"/>
            <a:ext cx="3505199" cy="976312"/>
          </a:xfrm>
        </p:spPr>
        <p:txBody>
          <a:bodyPr rtlCol="0" anchor="b"/>
          <a:lstStyle>
            <a:lvl1pPr algn="l">
              <a:defRPr sz="2000" b="0"/>
            </a:lvl1pPr>
          </a:lstStyle>
          <a:p>
            <a:pPr rtl="0"/>
            <a:r>
              <a:rPr lang="tr-TR"/>
              <a:t>Asıl başlık stilini düzenlemek için tıklayın</a:t>
            </a:r>
          </a:p>
        </p:txBody>
      </p:sp>
      <p:sp>
        <p:nvSpPr>
          <p:cNvPr id="3" name="İçerik Yer Tutucusu 2"/>
          <p:cNvSpPr>
            <a:spLocks noGrp="1"/>
          </p:cNvSpPr>
          <p:nvPr>
            <p:ph idx="1"/>
          </p:nvPr>
        </p:nvSpPr>
        <p:spPr>
          <a:xfrm>
            <a:off x="6323012" y="446088"/>
            <a:ext cx="5181600" cy="5414963"/>
          </a:xfrm>
        </p:spPr>
        <p:txBody>
          <a:bodyPr rtlCol="0" anchor="ctr">
            <a:normAutofit/>
          </a:bodyPr>
          <a:lstStyle/>
          <a:p>
            <a:pPr lvl="0" rtl="0"/>
            <a:r>
              <a:rPr lang="tr-TR"/>
              <a:t>Asıl metin stillerini düzenlemek için tıklayın</a:t>
            </a:r>
          </a:p>
          <a:p>
            <a:pPr lvl="1" rtl="0"/>
            <a:r>
              <a:rPr lang="tr-TR"/>
              <a:t>İkinci düzey</a:t>
            </a:r>
          </a:p>
          <a:p>
            <a:pPr lvl="2" rtl="0"/>
            <a:r>
              <a:rPr lang="tr-TR"/>
              <a:t>Üçüncü düzey</a:t>
            </a:r>
          </a:p>
          <a:p>
            <a:pPr lvl="3" rtl="0"/>
            <a:r>
              <a:rPr lang="tr-TR"/>
              <a:t>Dördüncü düzey</a:t>
            </a:r>
          </a:p>
          <a:p>
            <a:pPr lvl="4" rtl="0"/>
            <a:r>
              <a:rPr lang="tr-TR"/>
              <a:t>Beşinci düzey</a:t>
            </a:r>
          </a:p>
        </p:txBody>
      </p:sp>
      <p:sp>
        <p:nvSpPr>
          <p:cNvPr id="4" name="Metin Yer Tutucusu 3"/>
          <p:cNvSpPr>
            <a:spLocks noGrp="1"/>
          </p:cNvSpPr>
          <p:nvPr>
            <p:ph type="body" sz="half" idx="2"/>
          </p:nvPr>
        </p:nvSpPr>
        <p:spPr>
          <a:xfrm>
            <a:off x="2589212" y="1598613"/>
            <a:ext cx="3505199" cy="4262436"/>
          </a:xfrm>
        </p:spPr>
        <p:txBody>
          <a:bodyPr rtlCol="0"/>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tr-TR"/>
              <a:t>Asıl metin stillerini düzenlemek için tıklayın</a:t>
            </a:r>
          </a:p>
        </p:txBody>
      </p:sp>
      <p:sp>
        <p:nvSpPr>
          <p:cNvPr id="5" name="Tarih Yer Tutucusu 4"/>
          <p:cNvSpPr>
            <a:spLocks noGrp="1"/>
          </p:cNvSpPr>
          <p:nvPr>
            <p:ph type="dt" sz="half" idx="10"/>
          </p:nvPr>
        </p:nvSpPr>
        <p:spPr/>
        <p:txBody>
          <a:bodyPr rtlCol="0"/>
          <a:lstStyle/>
          <a:p>
            <a:pPr rtl="0"/>
            <a:fld id="{EBE93A1B-891C-4D50-B945-4753D4B6755F}" type="datetime1">
              <a:rPr lang="tr-TR" smtClean="0"/>
              <a:t>26.05.2024</a:t>
            </a:fld>
            <a:endParaRPr lang="tr-TR"/>
          </a:p>
        </p:txBody>
      </p:sp>
      <p:sp>
        <p:nvSpPr>
          <p:cNvPr id="6" name="Alt Bilgi Yer Tutucusu 5"/>
          <p:cNvSpPr>
            <a:spLocks noGrp="1"/>
          </p:cNvSpPr>
          <p:nvPr>
            <p:ph type="ftr" sz="quarter" idx="11"/>
          </p:nvPr>
        </p:nvSpPr>
        <p:spPr/>
        <p:txBody>
          <a:bodyPr rtlCol="0"/>
          <a:lstStyle/>
          <a:p>
            <a:pPr rtl="0"/>
            <a:endParaRPr lang="tr-TR"/>
          </a:p>
        </p:txBody>
      </p:sp>
      <p:sp>
        <p:nvSpPr>
          <p:cNvPr id="9" name="Serbest 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tr-TR"/>
          </a:p>
        </p:txBody>
      </p:sp>
      <p:sp>
        <p:nvSpPr>
          <p:cNvPr id="7" name="Slayt Numarası Yer Tutucusu 6"/>
          <p:cNvSpPr>
            <a:spLocks noGrp="1"/>
          </p:cNvSpPr>
          <p:nvPr>
            <p:ph type="sldNum" sz="quarter" idx="12"/>
          </p:nvPr>
        </p:nvSpPr>
        <p:spPr/>
        <p:txBody>
          <a:bodyPr rtlCol="0"/>
          <a:lstStyle/>
          <a:p>
            <a:pPr rtl="0"/>
            <a:fld id="{D57F1E4F-1CFF-5643-939E-217C01CDF565}" type="slidenum">
              <a:rPr lang="tr-TR" smtClean="0"/>
              <a:pPr rtl="0"/>
              <a:t>‹#›</a:t>
            </a:fld>
            <a:endParaRPr lang="tr-TR"/>
          </a:p>
        </p:txBody>
      </p:sp>
    </p:spTree>
    <p:extLst>
      <p:ext uri="{BB962C8B-B14F-4D97-AF65-F5344CB8AC3E}">
        <p14:creationId xmlns:p14="http://schemas.microsoft.com/office/powerpoint/2010/main" val="2764066006"/>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Resim Yazılı Resim">
    <p:spTree>
      <p:nvGrpSpPr>
        <p:cNvPr id="1" name=""/>
        <p:cNvGrpSpPr/>
        <p:nvPr/>
      </p:nvGrpSpPr>
      <p:grpSpPr>
        <a:xfrm>
          <a:off x="0" y="0"/>
          <a:ext cx="0" cy="0"/>
          <a:chOff x="0" y="0"/>
          <a:chExt cx="0" cy="0"/>
        </a:xfrm>
      </p:grpSpPr>
      <p:sp>
        <p:nvSpPr>
          <p:cNvPr id="2" name="Başlık 1"/>
          <p:cNvSpPr>
            <a:spLocks noGrp="1"/>
          </p:cNvSpPr>
          <p:nvPr>
            <p:ph type="title"/>
          </p:nvPr>
        </p:nvSpPr>
        <p:spPr>
          <a:xfrm>
            <a:off x="2589213" y="4800600"/>
            <a:ext cx="8915400" cy="566738"/>
          </a:xfrm>
        </p:spPr>
        <p:txBody>
          <a:bodyPr rtlCol="0" anchor="b">
            <a:normAutofit/>
          </a:bodyPr>
          <a:lstStyle>
            <a:lvl1pPr algn="l">
              <a:defRPr sz="2400" b="0"/>
            </a:lvl1pPr>
          </a:lstStyle>
          <a:p>
            <a:pPr rtl="0"/>
            <a:r>
              <a:rPr lang="tr-TR"/>
              <a:t>Asıl başlık stilini düzenlemek için tıklayın</a:t>
            </a:r>
          </a:p>
        </p:txBody>
      </p:sp>
      <p:sp>
        <p:nvSpPr>
          <p:cNvPr id="3" name="Resim Yer Tutucusu 2"/>
          <p:cNvSpPr>
            <a:spLocks noGrp="1" noChangeAspect="1"/>
          </p:cNvSpPr>
          <p:nvPr>
            <p:ph type="pic" idx="1"/>
          </p:nvPr>
        </p:nvSpPr>
        <p:spPr>
          <a:xfrm>
            <a:off x="2589212" y="634965"/>
            <a:ext cx="8915400" cy="3854970"/>
          </a:xfrm>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tr-TR"/>
              <a:t>Resim eklemek için simgeye tıklayın</a:t>
            </a:r>
          </a:p>
        </p:txBody>
      </p:sp>
      <p:sp>
        <p:nvSpPr>
          <p:cNvPr id="4" name="Metin Yer Tutucusu 3"/>
          <p:cNvSpPr>
            <a:spLocks noGrp="1"/>
          </p:cNvSpPr>
          <p:nvPr>
            <p:ph type="body" sz="half" idx="2"/>
          </p:nvPr>
        </p:nvSpPr>
        <p:spPr>
          <a:xfrm>
            <a:off x="2589213" y="5367338"/>
            <a:ext cx="8915400" cy="493712"/>
          </a:xfrm>
        </p:spPr>
        <p:txBody>
          <a:bodyPr rtlCol="0">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tr-TR"/>
              <a:t>Asıl metin stillerini düzenlemek için tıklayın</a:t>
            </a:r>
          </a:p>
        </p:txBody>
      </p:sp>
      <p:sp>
        <p:nvSpPr>
          <p:cNvPr id="5" name="Tarih Yer Tutucusu 4"/>
          <p:cNvSpPr>
            <a:spLocks noGrp="1"/>
          </p:cNvSpPr>
          <p:nvPr>
            <p:ph type="dt" sz="half" idx="10"/>
          </p:nvPr>
        </p:nvSpPr>
        <p:spPr/>
        <p:txBody>
          <a:bodyPr rtlCol="0"/>
          <a:lstStyle/>
          <a:p>
            <a:pPr rtl="0"/>
            <a:fld id="{0C3FA9D8-05CC-4228-887C-9C3AA42B492F}" type="datetime1">
              <a:rPr lang="tr-TR" smtClean="0"/>
              <a:t>26.05.2024</a:t>
            </a:fld>
            <a:endParaRPr lang="tr-TR"/>
          </a:p>
        </p:txBody>
      </p:sp>
      <p:sp>
        <p:nvSpPr>
          <p:cNvPr id="6" name="Alt Bilgi Yer Tutucusu 5"/>
          <p:cNvSpPr>
            <a:spLocks noGrp="1"/>
          </p:cNvSpPr>
          <p:nvPr>
            <p:ph type="ftr" sz="quarter" idx="11"/>
          </p:nvPr>
        </p:nvSpPr>
        <p:spPr/>
        <p:txBody>
          <a:bodyPr rtlCol="0"/>
          <a:lstStyle/>
          <a:p>
            <a:pPr rtl="0"/>
            <a:endParaRPr lang="tr-TR"/>
          </a:p>
        </p:txBody>
      </p:sp>
      <p:sp>
        <p:nvSpPr>
          <p:cNvPr id="9" name="Serbest 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txBody>
          <a:bodyPr/>
          <a:lstStyle/>
          <a:p>
            <a:endParaRPr lang="tr-TR"/>
          </a:p>
        </p:txBody>
      </p:sp>
      <p:sp>
        <p:nvSpPr>
          <p:cNvPr id="7" name="Slayt Numarası Yer Tutucusu 6"/>
          <p:cNvSpPr>
            <a:spLocks noGrp="1"/>
          </p:cNvSpPr>
          <p:nvPr>
            <p:ph type="sldNum" sz="quarter" idx="12"/>
          </p:nvPr>
        </p:nvSpPr>
        <p:spPr>
          <a:xfrm>
            <a:off x="531812" y="4983087"/>
            <a:ext cx="779767" cy="365125"/>
          </a:xfrm>
        </p:spPr>
        <p:txBody>
          <a:bodyPr rtlCol="0"/>
          <a:lstStyle/>
          <a:p>
            <a:pPr rtl="0"/>
            <a:fld id="{D57F1E4F-1CFF-5643-939E-217C01CDF565}" type="slidenum">
              <a:rPr lang="tr-TR" smtClean="0"/>
              <a:pPr rtl="0"/>
              <a:t>‹#›</a:t>
            </a:fld>
            <a:endParaRPr lang="tr-TR"/>
          </a:p>
        </p:txBody>
      </p:sp>
    </p:spTree>
    <p:extLst>
      <p:ext uri="{BB962C8B-B14F-4D97-AF65-F5344CB8AC3E}">
        <p14:creationId xmlns:p14="http://schemas.microsoft.com/office/powerpoint/2010/main" val="4245432329"/>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23" name="Grup 22"/>
          <p:cNvGrpSpPr/>
          <p:nvPr/>
        </p:nvGrpSpPr>
        <p:grpSpPr>
          <a:xfrm>
            <a:off x="1" y="228600"/>
            <a:ext cx="2851516" cy="6638628"/>
            <a:chOff x="2487613" y="285750"/>
            <a:chExt cx="2428875" cy="5654676"/>
          </a:xfrm>
          <a:solidFill>
            <a:schemeClr val="accent1">
              <a:lumMod val="75000"/>
              <a:alpha val="40000"/>
            </a:schemeClr>
          </a:solidFill>
        </p:grpSpPr>
        <p:sp>
          <p:nvSpPr>
            <p:cNvPr id="24" name="Serbest 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sp>
        <p:sp>
          <p:nvSpPr>
            <p:cNvPr id="25" name="Serbest 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sp>
        <p:sp>
          <p:nvSpPr>
            <p:cNvPr id="26" name="Serbest 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sp>
        <p:sp>
          <p:nvSpPr>
            <p:cNvPr id="27" name="Serbest 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sp>
        <p:sp>
          <p:nvSpPr>
            <p:cNvPr id="28" name="Serbest 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sp>
        <p:sp>
          <p:nvSpPr>
            <p:cNvPr id="29" name="Serbest 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sp>
        <p:sp>
          <p:nvSpPr>
            <p:cNvPr id="30" name="Serbest 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sp>
        <p:sp>
          <p:nvSpPr>
            <p:cNvPr id="31" name="Serbest 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sp>
        <p:sp>
          <p:nvSpPr>
            <p:cNvPr id="32" name="Serbest 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sp>
        <p:sp>
          <p:nvSpPr>
            <p:cNvPr id="33" name="Serbest 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sp>
        <p:sp>
          <p:nvSpPr>
            <p:cNvPr id="34" name="Serbest 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sp>
        <p:sp>
          <p:nvSpPr>
            <p:cNvPr id="35" name="Serbest 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sp>
      </p:grpSp>
      <p:grpSp>
        <p:nvGrpSpPr>
          <p:cNvPr id="10" name="Grup 9"/>
          <p:cNvGrpSpPr/>
          <p:nvPr/>
        </p:nvGrpSpPr>
        <p:grpSpPr>
          <a:xfrm>
            <a:off x="27221" y="-30"/>
            <a:ext cx="2356674" cy="6853283"/>
            <a:chOff x="6627813" y="195452"/>
            <a:chExt cx="1952625" cy="5678299"/>
          </a:xfrm>
          <a:solidFill>
            <a:schemeClr val="accent1"/>
          </a:solidFill>
        </p:grpSpPr>
        <p:sp>
          <p:nvSpPr>
            <p:cNvPr id="11" name="Serbest Form 27"/>
            <p:cNvSpPr/>
            <p:nvPr/>
          </p:nvSpPr>
          <p:spPr bwMode="auto">
            <a:xfrm>
              <a:off x="6627813" y="195452"/>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sp>
        <p:sp>
          <p:nvSpPr>
            <p:cNvPr id="12" name="Serbest 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sp>
        <p:sp>
          <p:nvSpPr>
            <p:cNvPr id="13" name="Serbest 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sp>
        <p:sp>
          <p:nvSpPr>
            <p:cNvPr id="14" name="Serbest 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sp>
        <p:sp>
          <p:nvSpPr>
            <p:cNvPr id="15" name="Serbest 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sp>
        <p:sp>
          <p:nvSpPr>
            <p:cNvPr id="16" name="Serbest 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sp>
        <p:sp>
          <p:nvSpPr>
            <p:cNvPr id="17" name="Serbest 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sp>
        <p:sp>
          <p:nvSpPr>
            <p:cNvPr id="18" name="Serbest 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sp>
        <p:sp>
          <p:nvSpPr>
            <p:cNvPr id="19" name="Serbest 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sp>
        <p:sp>
          <p:nvSpPr>
            <p:cNvPr id="20" name="Serbest biçi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sp>
        <p:sp>
          <p:nvSpPr>
            <p:cNvPr id="21" name="Serbest 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sp>
        <p:sp>
          <p:nvSpPr>
            <p:cNvPr id="22" name="Serbest 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sp>
      </p:grpSp>
      <p:sp>
        <p:nvSpPr>
          <p:cNvPr id="7" name="Dikdörtgen 6"/>
          <p:cNvSpPr/>
          <p:nvPr/>
        </p:nvSpPr>
        <p:spPr>
          <a:xfrm>
            <a:off x="0" y="0"/>
            <a:ext cx="18288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2" name="Başlık Yer Tutucusu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pPr rtl="0"/>
            <a:r>
              <a:rPr lang="tr-TR"/>
              <a:t>Asıl başlık stilini düzenlemek için tıklayın</a:t>
            </a:r>
          </a:p>
        </p:txBody>
      </p:sp>
      <p:sp>
        <p:nvSpPr>
          <p:cNvPr id="3" name="Metin Yer Tutucusu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rtl="0"/>
            <a:r>
              <a:rPr lang="tr-TR"/>
              <a:t>Asıl metin stillerini düzenle</a:t>
            </a:r>
          </a:p>
          <a:p>
            <a:pPr lvl="1" rtl="0"/>
            <a:r>
              <a:rPr lang="tr-TR"/>
              <a:t>İkinci düzey</a:t>
            </a:r>
          </a:p>
          <a:p>
            <a:pPr lvl="2" rtl="0"/>
            <a:r>
              <a:rPr lang="tr-TR"/>
              <a:t>Üçüncü düzey</a:t>
            </a:r>
          </a:p>
          <a:p>
            <a:pPr lvl="3" rtl="0"/>
            <a:r>
              <a:rPr lang="tr-TR"/>
              <a:t>Dördüncü düzey</a:t>
            </a:r>
          </a:p>
          <a:p>
            <a:pPr lvl="4" rtl="0"/>
            <a:r>
              <a:rPr lang="tr-TR"/>
              <a:t>Beşinci düzey</a:t>
            </a:r>
          </a:p>
        </p:txBody>
      </p:sp>
      <p:sp>
        <p:nvSpPr>
          <p:cNvPr id="4" name="Tarih Yer Tutucusu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pPr rtl="0"/>
            <a:fld id="{B2F231CE-CAAC-4CFE-82AD-809ABC03B3C5}" type="datetime1">
              <a:rPr lang="tr-TR" smtClean="0"/>
              <a:t>26.05.2024</a:t>
            </a:fld>
            <a:endParaRPr lang="tr-TR"/>
          </a:p>
        </p:txBody>
      </p:sp>
      <p:sp>
        <p:nvSpPr>
          <p:cNvPr id="5" name="Alt Bilgi Yer Tutucusu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pPr rtl="0"/>
            <a:endParaRPr lang="tr-TR"/>
          </a:p>
        </p:txBody>
      </p:sp>
      <p:sp>
        <p:nvSpPr>
          <p:cNvPr id="6" name="Slayt Numarası Yer Tutucusu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pPr rtl="0"/>
            <a:fld id="{D57F1E4F-1CFF-5643-939E-217C01CDF565}" type="slidenum">
              <a:rPr lang="tr-TR" smtClean="0"/>
              <a:pPr rtl="0"/>
              <a:t>‹#›</a:t>
            </a:fld>
            <a:endParaRPr lang="tr-TR"/>
          </a:p>
        </p:txBody>
      </p:sp>
    </p:spTree>
    <p:extLst>
      <p:ext uri="{BB962C8B-B14F-4D97-AF65-F5344CB8AC3E}">
        <p14:creationId xmlns:p14="http://schemas.microsoft.com/office/powerpoint/2010/main" val="60952317"/>
      </p:ext>
    </p:extLst>
  </p:cSld>
  <p:clrMap bg1="dk1" tx1="lt1" bg2="dk2" tx2="lt2" accent1="accent1" accent2="accent2" accent3="accent3" accent4="accent4" accent5="accent5" accent6="accent6" hlink="hlink" folHlink="folHlink"/>
  <p:sldLayoutIdLst>
    <p:sldLayoutId id="2147483768" r:id="rId1"/>
    <p:sldLayoutId id="2147483769" r:id="rId2"/>
    <p:sldLayoutId id="2147483770" r:id="rId3"/>
    <p:sldLayoutId id="2147483771" r:id="rId4"/>
    <p:sldLayoutId id="2147483772" r:id="rId5"/>
    <p:sldLayoutId id="2147483773" r:id="rId6"/>
    <p:sldLayoutId id="2147483774" r:id="rId7"/>
    <p:sldLayoutId id="2147483775" r:id="rId8"/>
    <p:sldLayoutId id="2147483776" r:id="rId9"/>
    <p:sldLayoutId id="2147483777" r:id="rId10"/>
    <p:sldLayoutId id="2147483778" r:id="rId11"/>
    <p:sldLayoutId id="2147483779" r:id="rId12"/>
    <p:sldLayoutId id="2147483780" r:id="rId13"/>
    <p:sldLayoutId id="2147483781" r:id="rId14"/>
    <p:sldLayoutId id="2147483782" r:id="rId15"/>
    <p:sldLayoutId id="2147483783" r:id="rId16"/>
  </p:sldLayoutIdLst>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hf sldNum="0" hdr="0" ft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sv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13" Type="http://schemas.openxmlformats.org/officeDocument/2006/relationships/image" Target="../media/image13.svg"/><Relationship Id="rId3" Type="http://schemas.openxmlformats.org/officeDocument/2006/relationships/image" Target="../media/image5.svg"/><Relationship Id="rId7" Type="http://schemas.openxmlformats.org/officeDocument/2006/relationships/image" Target="../media/image7.png"/><Relationship Id="rId12" Type="http://schemas.openxmlformats.org/officeDocument/2006/relationships/image" Target="../media/image12.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customXml" Target="../ink/ink2.xml"/><Relationship Id="rId11" Type="http://schemas.openxmlformats.org/officeDocument/2006/relationships/image" Target="../media/image11.svg"/><Relationship Id="rId5" Type="http://schemas.openxmlformats.org/officeDocument/2006/relationships/image" Target="../media/image6.png"/><Relationship Id="rId10" Type="http://schemas.openxmlformats.org/officeDocument/2006/relationships/image" Target="../media/image10.png"/><Relationship Id="rId4" Type="http://schemas.openxmlformats.org/officeDocument/2006/relationships/customXml" Target="../ink/ink1.xml"/><Relationship Id="rId9" Type="http://schemas.openxmlformats.org/officeDocument/2006/relationships/image" Target="../media/image9.svg"/></Relationships>
</file>

<file path=ppt/slides/_rels/slide2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2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8" Type="http://schemas.openxmlformats.org/officeDocument/2006/relationships/hyperlink" Target="https://www.youtube.com/watch?v=04FK4njWrBc" TargetMode="External"/><Relationship Id="rId3" Type="http://schemas.openxmlformats.org/officeDocument/2006/relationships/hyperlink" Target="https://en.wikipedia.org/wiki/Radix_sort" TargetMode="External"/><Relationship Id="rId7" Type="http://schemas.openxmlformats.org/officeDocument/2006/relationships/hyperlink" Target="https://www.javatpoint.com/bucket-sort" TargetMode="External"/><Relationship Id="rId12" Type="http://schemas.openxmlformats.org/officeDocument/2006/relationships/hyperlink" Target="https://youtu.be/VjOVsXZfcGc?si=F4lUZcVKunImOFAV" TargetMode="External"/><Relationship Id="rId2" Type="http://schemas.openxmlformats.org/officeDocument/2006/relationships/hyperlink" Target="https://www.geeksforgeeks.org/radix-sort/" TargetMode="External"/><Relationship Id="rId1" Type="http://schemas.openxmlformats.org/officeDocument/2006/relationships/slideLayout" Target="../slideLayouts/slideLayout2.xml"/><Relationship Id="rId6" Type="http://schemas.openxmlformats.org/officeDocument/2006/relationships/hyperlink" Target="https://www.geeksforgeeks.org/bucket-sort-2/" TargetMode="External"/><Relationship Id="rId11" Type="http://schemas.openxmlformats.org/officeDocument/2006/relationships/hyperlink" Target="https://chatgpt.com/c/02b50ac1-4486-4756-a894-faf56b477aa5" TargetMode="External"/><Relationship Id="rId5" Type="http://schemas.openxmlformats.org/officeDocument/2006/relationships/hyperlink" Target="https://bilgisayarkavramlari.com/2008/11/09/taban-siralamasi-radix-sort/" TargetMode="External"/><Relationship Id="rId10" Type="http://schemas.openxmlformats.org/officeDocument/2006/relationships/hyperlink" Target="https://www.w3schools.com/dsa/dsa_algo_radixsort.php#gsc.tab=0&amp;gsc.q=bucket%20sort%20" TargetMode="External"/><Relationship Id="rId4" Type="http://schemas.openxmlformats.org/officeDocument/2006/relationships/hyperlink" Target="https://www.w3schools.com/dsa/dsa_algo_radixsort.php" TargetMode="External"/><Relationship Id="rId9" Type="http://schemas.openxmlformats.org/officeDocument/2006/relationships/hyperlink" Target="https://chatgpt.com/c/ab61ba25-77a5-42ee-81dc-4785e30671c9"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71000">
              <a:schemeClr val="accent3"/>
            </a:gs>
          </a:gsLst>
          <a:lin ang="2700000" scaled="1"/>
        </a:gradFill>
        <a:effectLst/>
      </p:bgPr>
    </p:bg>
    <p:spTree>
      <p:nvGrpSpPr>
        <p:cNvPr id="1" name=""/>
        <p:cNvGrpSpPr/>
        <p:nvPr/>
      </p:nvGrpSpPr>
      <p:grpSpPr>
        <a:xfrm>
          <a:off x="0" y="0"/>
          <a:ext cx="0" cy="0"/>
          <a:chOff x="0" y="0"/>
          <a:chExt cx="0" cy="0"/>
        </a:xfrm>
      </p:grpSpPr>
      <p:sp useBgFill="1">
        <p:nvSpPr>
          <p:cNvPr id="18" name="Dikdörtgen 17">
            <a:extLst>
              <a:ext uri="{FF2B5EF4-FFF2-40B4-BE49-F238E27FC236}">
                <a16:creationId xmlns:a16="http://schemas.microsoft.com/office/drawing/2014/main" id="{93F2CC0B-D5F1-40B8-9CC6-4A36850B66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a:p>
        </p:txBody>
      </p:sp>
      <p:pic>
        <p:nvPicPr>
          <p:cNvPr id="5" name="Resim 4" descr="ışık spotları">
            <a:extLst>
              <a:ext uri="{FF2B5EF4-FFF2-40B4-BE49-F238E27FC236}">
                <a16:creationId xmlns:a16="http://schemas.microsoft.com/office/drawing/2014/main" id="{1A23FE0C-9A67-334E-9B7F-83AA9CF636A8}"/>
              </a:ext>
            </a:extLst>
          </p:cNvPr>
          <p:cNvPicPr>
            <a:picLocks noChangeAspect="1"/>
          </p:cNvPicPr>
          <p:nvPr/>
        </p:nvPicPr>
        <p:blipFill rotWithShape="1">
          <a:blip r:embed="rId3" cstate="print">
            <a:duotone>
              <a:schemeClr val="bg2">
                <a:shade val="45000"/>
                <a:satMod val="135000"/>
              </a:schemeClr>
              <a:prstClr val="white"/>
            </a:duotone>
            <a:alphaModFix amt="40000"/>
            <a:extLst>
              <a:ext uri="{28A0092B-C50C-407E-A947-70E740481C1C}">
                <a14:useLocalDpi xmlns:a14="http://schemas.microsoft.com/office/drawing/2010/main"/>
              </a:ext>
            </a:extLst>
          </a:blip>
          <a:srcRect/>
          <a:stretch/>
        </p:blipFill>
        <p:spPr>
          <a:xfrm>
            <a:off x="0" y="-215719"/>
            <a:ext cx="12192000" cy="6857990"/>
          </a:xfrm>
          <a:prstGeom prst="rect">
            <a:avLst/>
          </a:prstGeom>
        </p:spPr>
      </p:pic>
      <p:sp>
        <p:nvSpPr>
          <p:cNvPr id="2" name="Başlık 1">
            <a:extLst>
              <a:ext uri="{FF2B5EF4-FFF2-40B4-BE49-F238E27FC236}">
                <a16:creationId xmlns:a16="http://schemas.microsoft.com/office/drawing/2014/main" id="{F266081D-517B-5D43-A7B4-E67DDEDC0B31}"/>
              </a:ext>
            </a:extLst>
          </p:cNvPr>
          <p:cNvSpPr>
            <a:spLocks noGrp="1"/>
          </p:cNvSpPr>
          <p:nvPr>
            <p:ph type="ctrTitle"/>
          </p:nvPr>
        </p:nvSpPr>
        <p:spPr>
          <a:xfrm>
            <a:off x="1837239" y="950495"/>
            <a:ext cx="8915399" cy="2262781"/>
          </a:xfrm>
        </p:spPr>
        <p:txBody>
          <a:bodyPr rtlCol="0">
            <a:normAutofit/>
          </a:bodyPr>
          <a:lstStyle/>
          <a:p>
            <a:r>
              <a:rPr lang="tr-TR" sz="6000" dirty="0"/>
              <a:t>RADİX SORT VE BUCKET SORT ALGORİTMALARI</a:t>
            </a:r>
          </a:p>
        </p:txBody>
      </p:sp>
      <p:grpSp>
        <p:nvGrpSpPr>
          <p:cNvPr id="20" name="Grup 19">
            <a:extLst>
              <a:ext uri="{FF2B5EF4-FFF2-40B4-BE49-F238E27FC236}">
                <a16:creationId xmlns:a16="http://schemas.microsoft.com/office/drawing/2014/main" id="{631C6CE6-1810-44ED-A6D7-3FF53040A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a:solidFill>
            <a:schemeClr val="accent1">
              <a:lumMod val="75000"/>
              <a:alpha val="40000"/>
            </a:schemeClr>
          </a:solidFill>
        </p:grpSpPr>
        <p:sp>
          <p:nvSpPr>
            <p:cNvPr id="21" name="Serbest Form 11">
              <a:extLst>
                <a:ext uri="{FF2B5EF4-FFF2-40B4-BE49-F238E27FC236}">
                  <a16:creationId xmlns:a16="http://schemas.microsoft.com/office/drawing/2014/main" id="{1F6D8BFE-D0D0-4BAE-9D5A-701DE7D3CE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txBody>
            <a:bodyPr/>
            <a:lstStyle/>
            <a:p>
              <a:endParaRPr lang="tr-TR"/>
            </a:p>
          </p:txBody>
        </p:sp>
        <p:sp>
          <p:nvSpPr>
            <p:cNvPr id="22" name="Serbest Form 12">
              <a:extLst>
                <a:ext uri="{FF2B5EF4-FFF2-40B4-BE49-F238E27FC236}">
                  <a16:creationId xmlns:a16="http://schemas.microsoft.com/office/drawing/2014/main" id="{53F86D30-CEDB-4D96-AF73-AA3CD5A437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txBody>
            <a:bodyPr/>
            <a:lstStyle/>
            <a:p>
              <a:endParaRPr lang="tr-TR"/>
            </a:p>
          </p:txBody>
        </p:sp>
        <p:sp>
          <p:nvSpPr>
            <p:cNvPr id="23" name="Serbest Form 13">
              <a:extLst>
                <a:ext uri="{FF2B5EF4-FFF2-40B4-BE49-F238E27FC236}">
                  <a16:creationId xmlns:a16="http://schemas.microsoft.com/office/drawing/2014/main" id="{F5187540-C4C8-410C-A395-69FCB1C86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txBody>
            <a:bodyPr/>
            <a:lstStyle/>
            <a:p>
              <a:endParaRPr lang="tr-TR"/>
            </a:p>
          </p:txBody>
        </p:sp>
        <p:sp>
          <p:nvSpPr>
            <p:cNvPr id="24" name="Serbest Form 14">
              <a:extLst>
                <a:ext uri="{FF2B5EF4-FFF2-40B4-BE49-F238E27FC236}">
                  <a16:creationId xmlns:a16="http://schemas.microsoft.com/office/drawing/2014/main" id="{75BD6E4A-797C-451B-B08F-D99C1A9D13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txBody>
            <a:bodyPr/>
            <a:lstStyle/>
            <a:p>
              <a:endParaRPr lang="tr-TR"/>
            </a:p>
          </p:txBody>
        </p:sp>
        <p:sp>
          <p:nvSpPr>
            <p:cNvPr id="25" name="Serbest Form 15">
              <a:extLst>
                <a:ext uri="{FF2B5EF4-FFF2-40B4-BE49-F238E27FC236}">
                  <a16:creationId xmlns:a16="http://schemas.microsoft.com/office/drawing/2014/main" id="{0D241082-BAFA-462E-827B-5814B020F5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txBody>
            <a:bodyPr/>
            <a:lstStyle/>
            <a:p>
              <a:endParaRPr lang="tr-TR"/>
            </a:p>
          </p:txBody>
        </p:sp>
        <p:sp>
          <p:nvSpPr>
            <p:cNvPr id="26" name="Serbest Form 16">
              <a:extLst>
                <a:ext uri="{FF2B5EF4-FFF2-40B4-BE49-F238E27FC236}">
                  <a16:creationId xmlns:a16="http://schemas.microsoft.com/office/drawing/2014/main" id="{2920CCBD-116D-450B-9608-99F05F7D78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txBody>
            <a:bodyPr/>
            <a:lstStyle/>
            <a:p>
              <a:endParaRPr lang="tr-TR"/>
            </a:p>
          </p:txBody>
        </p:sp>
        <p:sp>
          <p:nvSpPr>
            <p:cNvPr id="27" name="Serbest Form 17">
              <a:extLst>
                <a:ext uri="{FF2B5EF4-FFF2-40B4-BE49-F238E27FC236}">
                  <a16:creationId xmlns:a16="http://schemas.microsoft.com/office/drawing/2014/main" id="{A57CD3DE-CEAF-4BD4-A5EF-24B3E622BB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txBody>
            <a:bodyPr/>
            <a:lstStyle/>
            <a:p>
              <a:endParaRPr lang="tr-TR"/>
            </a:p>
          </p:txBody>
        </p:sp>
        <p:sp>
          <p:nvSpPr>
            <p:cNvPr id="28" name="Serbest Form 18">
              <a:extLst>
                <a:ext uri="{FF2B5EF4-FFF2-40B4-BE49-F238E27FC236}">
                  <a16:creationId xmlns:a16="http://schemas.microsoft.com/office/drawing/2014/main" id="{4EC3258C-366B-4629-A7D3-5173D3637D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txBody>
            <a:bodyPr/>
            <a:lstStyle/>
            <a:p>
              <a:endParaRPr lang="tr-TR"/>
            </a:p>
          </p:txBody>
        </p:sp>
        <p:sp>
          <p:nvSpPr>
            <p:cNvPr id="29" name="Serbest Form 19">
              <a:extLst>
                <a:ext uri="{FF2B5EF4-FFF2-40B4-BE49-F238E27FC236}">
                  <a16:creationId xmlns:a16="http://schemas.microsoft.com/office/drawing/2014/main" id="{D444D63A-CE2B-4ACD-BA0E-4ADECAD86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txBody>
            <a:bodyPr/>
            <a:lstStyle/>
            <a:p>
              <a:endParaRPr lang="tr-TR"/>
            </a:p>
          </p:txBody>
        </p:sp>
        <p:sp>
          <p:nvSpPr>
            <p:cNvPr id="30" name="Serbest Form 20">
              <a:extLst>
                <a:ext uri="{FF2B5EF4-FFF2-40B4-BE49-F238E27FC236}">
                  <a16:creationId xmlns:a16="http://schemas.microsoft.com/office/drawing/2014/main" id="{7A504DF6-187A-4A54-96E8-3F3F28AAAA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txBody>
            <a:bodyPr/>
            <a:lstStyle/>
            <a:p>
              <a:endParaRPr lang="tr-TR"/>
            </a:p>
          </p:txBody>
        </p:sp>
        <p:sp>
          <p:nvSpPr>
            <p:cNvPr id="31" name="Serbest Form 21">
              <a:extLst>
                <a:ext uri="{FF2B5EF4-FFF2-40B4-BE49-F238E27FC236}">
                  <a16:creationId xmlns:a16="http://schemas.microsoft.com/office/drawing/2014/main" id="{FE04C6F5-6DC5-4C7E-9278-9BE624FC78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txBody>
            <a:bodyPr/>
            <a:lstStyle/>
            <a:p>
              <a:endParaRPr lang="tr-TR"/>
            </a:p>
          </p:txBody>
        </p:sp>
        <p:sp>
          <p:nvSpPr>
            <p:cNvPr id="32" name="Serbest Form 22">
              <a:extLst>
                <a:ext uri="{FF2B5EF4-FFF2-40B4-BE49-F238E27FC236}">
                  <a16:creationId xmlns:a16="http://schemas.microsoft.com/office/drawing/2014/main" id="{94A02D9B-E6A9-4D6A-9D2A-D81C76802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txBody>
            <a:bodyPr/>
            <a:lstStyle/>
            <a:p>
              <a:endParaRPr lang="tr-TR"/>
            </a:p>
          </p:txBody>
        </p:sp>
      </p:grpSp>
      <p:grpSp>
        <p:nvGrpSpPr>
          <p:cNvPr id="34" name="Grup 33">
            <a:extLst>
              <a:ext uri="{FF2B5EF4-FFF2-40B4-BE49-F238E27FC236}">
                <a16:creationId xmlns:a16="http://schemas.microsoft.com/office/drawing/2014/main" id="{B78034A6-3565-46AA-9E73-1C954666AB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30"/>
            <a:ext cx="2356675" cy="6853284"/>
            <a:chOff x="6627813" y="195452"/>
            <a:chExt cx="1952625" cy="5678299"/>
          </a:xfrm>
          <a:solidFill>
            <a:schemeClr val="accent1"/>
          </a:solidFill>
        </p:grpSpPr>
        <p:sp>
          <p:nvSpPr>
            <p:cNvPr id="35" name="Serbest Form 27">
              <a:extLst>
                <a:ext uri="{FF2B5EF4-FFF2-40B4-BE49-F238E27FC236}">
                  <a16:creationId xmlns:a16="http://schemas.microsoft.com/office/drawing/2014/main" id="{04947AA2-A772-42CB-9CEC-065095D3DC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5452"/>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txBody>
            <a:bodyPr/>
            <a:lstStyle/>
            <a:p>
              <a:endParaRPr lang="tr-TR"/>
            </a:p>
          </p:txBody>
        </p:sp>
        <p:sp>
          <p:nvSpPr>
            <p:cNvPr id="36" name="Serbest Form 28">
              <a:extLst>
                <a:ext uri="{FF2B5EF4-FFF2-40B4-BE49-F238E27FC236}">
                  <a16:creationId xmlns:a16="http://schemas.microsoft.com/office/drawing/2014/main" id="{83C52D84-DEC1-4E16-972E-8EEA5D5224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txBody>
            <a:bodyPr/>
            <a:lstStyle/>
            <a:p>
              <a:endParaRPr lang="tr-TR"/>
            </a:p>
          </p:txBody>
        </p:sp>
        <p:sp>
          <p:nvSpPr>
            <p:cNvPr id="37" name="Serbest Form 29">
              <a:extLst>
                <a:ext uri="{FF2B5EF4-FFF2-40B4-BE49-F238E27FC236}">
                  <a16:creationId xmlns:a16="http://schemas.microsoft.com/office/drawing/2014/main" id="{2036A28D-EF09-41F7-906F-CF4053615A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txBody>
            <a:bodyPr/>
            <a:lstStyle/>
            <a:p>
              <a:endParaRPr lang="tr-TR"/>
            </a:p>
          </p:txBody>
        </p:sp>
        <p:sp>
          <p:nvSpPr>
            <p:cNvPr id="38" name="Serbest Form 30">
              <a:extLst>
                <a:ext uri="{FF2B5EF4-FFF2-40B4-BE49-F238E27FC236}">
                  <a16:creationId xmlns:a16="http://schemas.microsoft.com/office/drawing/2014/main" id="{EE8D92C7-C907-4120-95E3-80E3DC85BB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txBody>
            <a:bodyPr/>
            <a:lstStyle/>
            <a:p>
              <a:endParaRPr lang="tr-TR"/>
            </a:p>
          </p:txBody>
        </p:sp>
        <p:sp>
          <p:nvSpPr>
            <p:cNvPr id="39" name="Serbest Form 31">
              <a:extLst>
                <a:ext uri="{FF2B5EF4-FFF2-40B4-BE49-F238E27FC236}">
                  <a16:creationId xmlns:a16="http://schemas.microsoft.com/office/drawing/2014/main" id="{BBCEAAB8-CD22-41D7-B330-702682A27C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txBody>
            <a:bodyPr/>
            <a:lstStyle/>
            <a:p>
              <a:endParaRPr lang="tr-TR"/>
            </a:p>
          </p:txBody>
        </p:sp>
        <p:sp>
          <p:nvSpPr>
            <p:cNvPr id="40" name="Serbest Form 32">
              <a:extLst>
                <a:ext uri="{FF2B5EF4-FFF2-40B4-BE49-F238E27FC236}">
                  <a16:creationId xmlns:a16="http://schemas.microsoft.com/office/drawing/2014/main" id="{6BBC1FEE-3D72-492B-8D8A-BE1A55076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txBody>
            <a:bodyPr/>
            <a:lstStyle/>
            <a:p>
              <a:endParaRPr lang="tr-TR"/>
            </a:p>
          </p:txBody>
        </p:sp>
        <p:sp>
          <p:nvSpPr>
            <p:cNvPr id="41" name="Serbest Form 33">
              <a:extLst>
                <a:ext uri="{FF2B5EF4-FFF2-40B4-BE49-F238E27FC236}">
                  <a16:creationId xmlns:a16="http://schemas.microsoft.com/office/drawing/2014/main" id="{C28C6E5C-C393-435C-96A1-AA2859BDCB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txBody>
            <a:bodyPr/>
            <a:lstStyle/>
            <a:p>
              <a:endParaRPr lang="tr-TR"/>
            </a:p>
          </p:txBody>
        </p:sp>
        <p:sp>
          <p:nvSpPr>
            <p:cNvPr id="42" name="Serbest Form 34">
              <a:extLst>
                <a:ext uri="{FF2B5EF4-FFF2-40B4-BE49-F238E27FC236}">
                  <a16:creationId xmlns:a16="http://schemas.microsoft.com/office/drawing/2014/main" id="{2C2C991F-AC51-4DF5-B8DD-19B08C1CBF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txBody>
            <a:bodyPr/>
            <a:lstStyle/>
            <a:p>
              <a:endParaRPr lang="tr-TR"/>
            </a:p>
          </p:txBody>
        </p:sp>
        <p:sp>
          <p:nvSpPr>
            <p:cNvPr id="43" name="Serbest Form 35">
              <a:extLst>
                <a:ext uri="{FF2B5EF4-FFF2-40B4-BE49-F238E27FC236}">
                  <a16:creationId xmlns:a16="http://schemas.microsoft.com/office/drawing/2014/main" id="{9C916B5F-285D-4F5A-9085-6781753AFB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txBody>
            <a:bodyPr/>
            <a:lstStyle/>
            <a:p>
              <a:endParaRPr lang="tr-TR"/>
            </a:p>
          </p:txBody>
        </p:sp>
        <p:sp>
          <p:nvSpPr>
            <p:cNvPr id="44" name="Serbest biçim 36">
              <a:extLst>
                <a:ext uri="{FF2B5EF4-FFF2-40B4-BE49-F238E27FC236}">
                  <a16:creationId xmlns:a16="http://schemas.microsoft.com/office/drawing/2014/main" id="{0375DD5F-9D17-4873-B697-3D44A5EBEC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txBody>
            <a:bodyPr/>
            <a:lstStyle/>
            <a:p>
              <a:endParaRPr lang="tr-TR"/>
            </a:p>
          </p:txBody>
        </p:sp>
        <p:sp>
          <p:nvSpPr>
            <p:cNvPr id="45" name="Serbest Form 37">
              <a:extLst>
                <a:ext uri="{FF2B5EF4-FFF2-40B4-BE49-F238E27FC236}">
                  <a16:creationId xmlns:a16="http://schemas.microsoft.com/office/drawing/2014/main" id="{A159BBC7-6A8B-4612-94A8-56323452C7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txBody>
            <a:bodyPr/>
            <a:lstStyle/>
            <a:p>
              <a:endParaRPr lang="tr-TR"/>
            </a:p>
          </p:txBody>
        </p:sp>
        <p:sp>
          <p:nvSpPr>
            <p:cNvPr id="46" name="Serbest Form 38">
              <a:extLst>
                <a:ext uri="{FF2B5EF4-FFF2-40B4-BE49-F238E27FC236}">
                  <a16:creationId xmlns:a16="http://schemas.microsoft.com/office/drawing/2014/main" id="{177C901C-F8DE-4C99-95C8-F8CA1B84F7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txBody>
            <a:bodyPr/>
            <a:lstStyle/>
            <a:p>
              <a:endParaRPr lang="tr-TR"/>
            </a:p>
          </p:txBody>
        </p:sp>
      </p:grpSp>
      <p:sp>
        <p:nvSpPr>
          <p:cNvPr id="48" name="Dikdörtgen 47">
            <a:extLst>
              <a:ext uri="{FF2B5EF4-FFF2-40B4-BE49-F238E27FC236}">
                <a16:creationId xmlns:a16="http://schemas.microsoft.com/office/drawing/2014/main" id="{D1D655F2-6D15-4265-ADEE-EF0075C139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50" name="Serbest biçim 69">
            <a:extLst>
              <a:ext uri="{FF2B5EF4-FFF2-40B4-BE49-F238E27FC236}">
                <a16:creationId xmlns:a16="http://schemas.microsoft.com/office/drawing/2014/main" id="{3248A930-1A6E-4EFB-8213-D1AC735BE0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txBody>
          <a:bodyPr/>
          <a:lstStyle/>
          <a:p>
            <a:endParaRPr lang="tr-TR"/>
          </a:p>
        </p:txBody>
      </p:sp>
      <p:pic>
        <p:nvPicPr>
          <p:cNvPr id="3" name="Grafik 2" descr="Kelebek düz dolguyla">
            <a:extLst>
              <a:ext uri="{FF2B5EF4-FFF2-40B4-BE49-F238E27FC236}">
                <a16:creationId xmlns:a16="http://schemas.microsoft.com/office/drawing/2014/main" id="{C7F865F6-3382-440E-93BA-E39CEE8F3A7F}"/>
              </a:ext>
            </a:extLst>
          </p:cNvPr>
          <p:cNvPicPr>
            <a:picLocks noChangeAspect="1"/>
          </p:cNvPicPr>
          <p:nvPr/>
        </p:nvPicPr>
        <p:blipFill>
          <a:blip r:embed="rId4">
            <a:extLst>
              <a:ext uri="{96DAC541-7B7A-43D3-8B79-37D633B846F1}">
                <asvg:svgBlip xmlns:asvg="http://schemas.microsoft.com/office/drawing/2016/SVG/main" r:embed="rId5"/>
              </a:ext>
            </a:extLst>
          </a:blip>
          <a:stretch>
            <a:fillRect/>
          </a:stretch>
        </p:blipFill>
        <p:spPr>
          <a:xfrm>
            <a:off x="5287878" y="3433011"/>
            <a:ext cx="1616242" cy="1666373"/>
          </a:xfrm>
          <a:prstGeom prst="rect">
            <a:avLst/>
          </a:prstGeom>
        </p:spPr>
      </p:pic>
      <p:sp>
        <p:nvSpPr>
          <p:cNvPr id="4" name="Metin kutusu 3">
            <a:extLst>
              <a:ext uri="{FF2B5EF4-FFF2-40B4-BE49-F238E27FC236}">
                <a16:creationId xmlns:a16="http://schemas.microsoft.com/office/drawing/2014/main" id="{68DC1C13-7153-C2C4-DFBC-F6AA1C58F8A2}"/>
              </a:ext>
            </a:extLst>
          </p:cNvPr>
          <p:cNvSpPr txBox="1"/>
          <p:nvPr/>
        </p:nvSpPr>
        <p:spPr>
          <a:xfrm>
            <a:off x="1437399" y="4364243"/>
            <a:ext cx="5211303" cy="1015663"/>
          </a:xfrm>
          <a:prstGeom prst="rect">
            <a:avLst/>
          </a:prstGeom>
          <a:noFill/>
        </p:spPr>
        <p:txBody>
          <a:bodyPr wrap="square" rtlCol="0">
            <a:spAutoFit/>
          </a:bodyPr>
          <a:lstStyle/>
          <a:p>
            <a:r>
              <a:rPr lang="tr-TR" sz="2000" dirty="0">
                <a:solidFill>
                  <a:schemeClr val="bg1">
                    <a:lumMod val="95000"/>
                    <a:lumOff val="5000"/>
                  </a:schemeClr>
                </a:solidFill>
              </a:rPr>
              <a:t>2111502015 MERVE CİNGÖZ </a:t>
            </a:r>
          </a:p>
          <a:p>
            <a:r>
              <a:rPr lang="tr-TR" sz="2000" dirty="0">
                <a:solidFill>
                  <a:schemeClr val="bg1">
                    <a:lumMod val="95000"/>
                    <a:lumOff val="5000"/>
                  </a:schemeClr>
                </a:solidFill>
              </a:rPr>
              <a:t>22111502039 AYŞEGÜL UÇAR</a:t>
            </a:r>
          </a:p>
          <a:p>
            <a:r>
              <a:rPr lang="tr-TR" sz="2000" dirty="0">
                <a:solidFill>
                  <a:schemeClr val="bg1">
                    <a:lumMod val="95000"/>
                    <a:lumOff val="5000"/>
                  </a:schemeClr>
                </a:solidFill>
              </a:rPr>
              <a:t>2211502019 SİNEM İNCEKARA</a:t>
            </a:r>
          </a:p>
        </p:txBody>
      </p:sp>
    </p:spTree>
    <p:extLst>
      <p:ext uri="{BB962C8B-B14F-4D97-AF65-F5344CB8AC3E}">
        <p14:creationId xmlns:p14="http://schemas.microsoft.com/office/powerpoint/2010/main" val="312941212"/>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3" name="İçerik Yer Tutucusu 2" descr="metin, ekran görüntüsü, yazılım, ekran, görüntüleme içeren bir resim&#10;&#10;Açıklama otomatik olarak oluşturuldu">
            <a:extLst>
              <a:ext uri="{FF2B5EF4-FFF2-40B4-BE49-F238E27FC236}">
                <a16:creationId xmlns:a16="http://schemas.microsoft.com/office/drawing/2014/main" id="{2D4F5AC1-1859-44BC-4BC1-DA9C3A63D8FF}"/>
              </a:ext>
            </a:extLst>
          </p:cNvPr>
          <p:cNvPicPr>
            <a:picLocks noGrp="1" noChangeAspect="1"/>
          </p:cNvPicPr>
          <p:nvPr>
            <p:ph idx="1"/>
          </p:nvPr>
        </p:nvPicPr>
        <p:blipFill>
          <a:blip r:embed="rId3"/>
          <a:stretch>
            <a:fillRect/>
          </a:stretch>
        </p:blipFill>
        <p:spPr>
          <a:xfrm>
            <a:off x="668593" y="1594034"/>
            <a:ext cx="7806813" cy="5315586"/>
          </a:xfrm>
        </p:spPr>
      </p:pic>
      <p:sp>
        <p:nvSpPr>
          <p:cNvPr id="11" name="Metin kutusu 10">
            <a:extLst>
              <a:ext uri="{FF2B5EF4-FFF2-40B4-BE49-F238E27FC236}">
                <a16:creationId xmlns:a16="http://schemas.microsoft.com/office/drawing/2014/main" id="{B441EDEB-28C5-1CC7-B029-C67CB0140873}"/>
              </a:ext>
            </a:extLst>
          </p:cNvPr>
          <p:cNvSpPr txBox="1"/>
          <p:nvPr/>
        </p:nvSpPr>
        <p:spPr>
          <a:xfrm>
            <a:off x="2064773" y="147484"/>
            <a:ext cx="8885253" cy="1446550"/>
          </a:xfrm>
          <a:prstGeom prst="rect">
            <a:avLst/>
          </a:prstGeom>
          <a:noFill/>
        </p:spPr>
        <p:txBody>
          <a:bodyPr wrap="square" rtlCol="0">
            <a:spAutoFit/>
          </a:bodyPr>
          <a:lstStyle/>
          <a:p>
            <a:r>
              <a:rPr lang="tr-TR" sz="4400">
                <a:solidFill>
                  <a:schemeClr val="accent1">
                    <a:lumMod val="75000"/>
                  </a:schemeClr>
                </a:solidFill>
              </a:rPr>
              <a:t>RADİX SORT(TABAN SIRALAMASI) PSEUDO KODU</a:t>
            </a:r>
            <a:endParaRPr lang="tr-TR" sz="2400">
              <a:solidFill>
                <a:schemeClr val="accent1">
                  <a:lumMod val="75000"/>
                </a:schemeClr>
              </a:solidFill>
            </a:endParaRPr>
          </a:p>
        </p:txBody>
      </p:sp>
      <p:sp>
        <p:nvSpPr>
          <p:cNvPr id="4" name="Metin kutusu 3">
            <a:extLst>
              <a:ext uri="{FF2B5EF4-FFF2-40B4-BE49-F238E27FC236}">
                <a16:creationId xmlns:a16="http://schemas.microsoft.com/office/drawing/2014/main" id="{E6429D8C-0219-2F6B-66D5-29D58751D608}"/>
              </a:ext>
            </a:extLst>
          </p:cNvPr>
          <p:cNvSpPr txBox="1"/>
          <p:nvPr/>
        </p:nvSpPr>
        <p:spPr>
          <a:xfrm>
            <a:off x="8573729" y="2772698"/>
            <a:ext cx="3470787" cy="923330"/>
          </a:xfrm>
          <a:prstGeom prst="rect">
            <a:avLst/>
          </a:prstGeom>
          <a:noFill/>
        </p:spPr>
        <p:txBody>
          <a:bodyPr wrap="square" rtlCol="0">
            <a:spAutoFit/>
          </a:bodyPr>
          <a:lstStyle/>
          <a:p>
            <a:r>
              <a:rPr lang="tr-TR" b="1">
                <a:solidFill>
                  <a:schemeClr val="accent1">
                    <a:lumMod val="75000"/>
                  </a:schemeClr>
                </a:solidFill>
              </a:rPr>
              <a:t>ÇIKTISI:</a:t>
            </a:r>
          </a:p>
          <a:p>
            <a:r>
              <a:rPr lang="tr-TR" b="1"/>
              <a:t>Sıralanmış dizi:</a:t>
            </a:r>
          </a:p>
          <a:p>
            <a:r>
              <a:rPr lang="tr-TR" b="1"/>
              <a:t>arr={2,24,45,66,75,90,170,802}</a:t>
            </a:r>
          </a:p>
        </p:txBody>
      </p:sp>
    </p:spTree>
    <p:extLst>
      <p:ext uri="{BB962C8B-B14F-4D97-AF65-F5344CB8AC3E}">
        <p14:creationId xmlns:p14="http://schemas.microsoft.com/office/powerpoint/2010/main" val="2643686941"/>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D33A99BE-6E43-9315-25C3-4575CBDA731E}"/>
              </a:ext>
            </a:extLst>
          </p:cNvPr>
          <p:cNvSpPr>
            <a:spLocks noGrp="1"/>
          </p:cNvSpPr>
          <p:nvPr>
            <p:ph type="title"/>
          </p:nvPr>
        </p:nvSpPr>
        <p:spPr>
          <a:xfrm>
            <a:off x="2144517" y="125879"/>
            <a:ext cx="8911687" cy="568713"/>
          </a:xfrm>
        </p:spPr>
        <p:txBody>
          <a:bodyPr>
            <a:normAutofit/>
          </a:bodyPr>
          <a:lstStyle/>
          <a:p>
            <a:r>
              <a:rPr lang="tr-TR" sz="2400" dirty="0">
                <a:solidFill>
                  <a:schemeClr val="accent1">
                    <a:lumMod val="75000"/>
                  </a:schemeClr>
                </a:solidFill>
              </a:rPr>
              <a:t>RADİX SORT(TABAN SIRALAMASI) JAVA KODU</a:t>
            </a:r>
          </a:p>
        </p:txBody>
      </p:sp>
      <p:sp>
        <p:nvSpPr>
          <p:cNvPr id="3" name="İçerik Yer Tutucusu 2"/>
          <p:cNvSpPr>
            <a:spLocks noGrp="1"/>
          </p:cNvSpPr>
          <p:nvPr>
            <p:ph idx="1"/>
          </p:nvPr>
        </p:nvSpPr>
        <p:spPr>
          <a:xfrm>
            <a:off x="2066192" y="694593"/>
            <a:ext cx="9438420" cy="5794130"/>
          </a:xfrm>
        </p:spPr>
        <p:txBody>
          <a:bodyPr>
            <a:normAutofit fontScale="92500" lnSpcReduction="10000"/>
          </a:bodyPr>
          <a:lstStyle/>
          <a:p>
            <a:pPr lvl="0">
              <a:buClr>
                <a:srgbClr val="DE32DE"/>
              </a:buClr>
            </a:pPr>
            <a:r>
              <a:rPr lang="tr-TR" sz="1500" dirty="0">
                <a:solidFill>
                  <a:srgbClr val="2E95D3"/>
                </a:solidFill>
                <a:latin typeface="Söhne Mono"/>
              </a:rPr>
              <a:t>public</a:t>
            </a:r>
            <a:r>
              <a:rPr lang="tr-TR" sz="1500" dirty="0">
                <a:solidFill>
                  <a:srgbClr val="FFFFFF"/>
                </a:solidFill>
                <a:latin typeface="Söhne Mono"/>
              </a:rPr>
              <a:t> </a:t>
            </a:r>
            <a:r>
              <a:rPr lang="tr-TR" sz="1500" dirty="0" err="1">
                <a:solidFill>
                  <a:srgbClr val="2E95D3"/>
                </a:solidFill>
                <a:latin typeface="Söhne Mono"/>
              </a:rPr>
              <a:t>class</a:t>
            </a:r>
            <a:r>
              <a:rPr lang="tr-TR" sz="1500" dirty="0">
                <a:solidFill>
                  <a:srgbClr val="FFFFFF"/>
                </a:solidFill>
                <a:latin typeface="Söhne Mono"/>
              </a:rPr>
              <a:t> </a:t>
            </a:r>
            <a:r>
              <a:rPr lang="tr-TR" sz="1500" dirty="0" err="1">
                <a:solidFill>
                  <a:srgbClr val="F22C3D"/>
                </a:solidFill>
                <a:latin typeface="Söhne Mono"/>
              </a:rPr>
              <a:t>RadixSort</a:t>
            </a:r>
            <a:r>
              <a:rPr lang="tr-TR" sz="1500" dirty="0">
                <a:solidFill>
                  <a:srgbClr val="FFFFFF"/>
                </a:solidFill>
                <a:latin typeface="Söhne Mono"/>
              </a:rPr>
              <a:t> { </a:t>
            </a:r>
          </a:p>
          <a:p>
            <a:pPr lvl="0">
              <a:buClr>
                <a:srgbClr val="DE32DE"/>
              </a:buClr>
            </a:pPr>
            <a:r>
              <a:rPr lang="tr-TR" sz="1500" dirty="0">
                <a:solidFill>
                  <a:srgbClr val="2E95D3"/>
                </a:solidFill>
                <a:latin typeface="Söhne Mono"/>
              </a:rPr>
              <a:t>public</a:t>
            </a:r>
            <a:r>
              <a:rPr lang="tr-TR" sz="1500" dirty="0">
                <a:solidFill>
                  <a:srgbClr val="FFFFFF"/>
                </a:solidFill>
                <a:latin typeface="Söhne Mono"/>
              </a:rPr>
              <a:t> </a:t>
            </a:r>
            <a:r>
              <a:rPr lang="tr-TR" sz="1500" dirty="0" err="1">
                <a:solidFill>
                  <a:srgbClr val="2E95D3"/>
                </a:solidFill>
                <a:latin typeface="Söhne Mono"/>
              </a:rPr>
              <a:t>static</a:t>
            </a:r>
            <a:r>
              <a:rPr lang="tr-TR" sz="1500" dirty="0">
                <a:solidFill>
                  <a:srgbClr val="FFFFFF"/>
                </a:solidFill>
                <a:latin typeface="Söhne Mono"/>
              </a:rPr>
              <a:t> </a:t>
            </a:r>
            <a:r>
              <a:rPr lang="tr-TR" sz="1500" dirty="0" err="1">
                <a:solidFill>
                  <a:srgbClr val="2E95D3"/>
                </a:solidFill>
                <a:latin typeface="Söhne Mono"/>
              </a:rPr>
              <a:t>void</a:t>
            </a:r>
            <a:r>
              <a:rPr lang="tr-TR" sz="1500" dirty="0">
                <a:solidFill>
                  <a:srgbClr val="FFFFFF"/>
                </a:solidFill>
                <a:latin typeface="Söhne Mono"/>
              </a:rPr>
              <a:t> </a:t>
            </a:r>
            <a:r>
              <a:rPr lang="tr-TR" sz="1500" dirty="0">
                <a:solidFill>
                  <a:srgbClr val="F22C3D"/>
                </a:solidFill>
                <a:latin typeface="Söhne Mono"/>
              </a:rPr>
              <a:t>main</a:t>
            </a:r>
            <a:r>
              <a:rPr lang="tr-TR" sz="1500" dirty="0">
                <a:solidFill>
                  <a:srgbClr val="FFFFFF"/>
                </a:solidFill>
                <a:latin typeface="Söhne Mono"/>
              </a:rPr>
              <a:t>(</a:t>
            </a:r>
            <a:r>
              <a:rPr lang="tr-TR" sz="1500" dirty="0" err="1">
                <a:solidFill>
                  <a:srgbClr val="FFFFFF"/>
                </a:solidFill>
                <a:latin typeface="Söhne Mono"/>
              </a:rPr>
              <a:t>String</a:t>
            </a:r>
            <a:r>
              <a:rPr lang="tr-TR" sz="1500" dirty="0">
                <a:solidFill>
                  <a:srgbClr val="FFFFFF"/>
                </a:solidFill>
                <a:latin typeface="Söhne Mono"/>
              </a:rPr>
              <a:t>[] </a:t>
            </a:r>
            <a:r>
              <a:rPr lang="tr-TR" sz="1500" dirty="0" err="1">
                <a:solidFill>
                  <a:srgbClr val="FFFFFF"/>
                </a:solidFill>
                <a:latin typeface="Söhne Mono"/>
              </a:rPr>
              <a:t>args</a:t>
            </a:r>
            <a:r>
              <a:rPr lang="tr-TR" sz="1500" dirty="0">
                <a:solidFill>
                  <a:srgbClr val="FFFFFF"/>
                </a:solidFill>
                <a:latin typeface="Söhne Mono"/>
              </a:rPr>
              <a:t>) { </a:t>
            </a:r>
          </a:p>
          <a:p>
            <a:pPr lvl="0">
              <a:buClr>
                <a:srgbClr val="DE32DE"/>
              </a:buClr>
            </a:pPr>
            <a:r>
              <a:rPr lang="tr-TR" sz="1500" dirty="0" err="1">
                <a:solidFill>
                  <a:srgbClr val="DF3079"/>
                </a:solidFill>
                <a:latin typeface="Söhne Mono"/>
              </a:rPr>
              <a:t>int</a:t>
            </a:r>
            <a:r>
              <a:rPr lang="tr-TR" sz="1500" dirty="0">
                <a:solidFill>
                  <a:srgbClr val="FFFFFF"/>
                </a:solidFill>
                <a:latin typeface="Söhne Mono"/>
              </a:rPr>
              <a:t>[] </a:t>
            </a:r>
            <a:r>
              <a:rPr lang="tr-TR" sz="1500" dirty="0" err="1">
                <a:solidFill>
                  <a:srgbClr val="FFFFFF"/>
                </a:solidFill>
                <a:latin typeface="Söhne Mono"/>
              </a:rPr>
              <a:t>arr</a:t>
            </a:r>
            <a:r>
              <a:rPr lang="tr-TR" sz="1500" dirty="0">
                <a:solidFill>
                  <a:srgbClr val="FFFFFF"/>
                </a:solidFill>
                <a:latin typeface="Söhne Mono"/>
              </a:rPr>
              <a:t> = {</a:t>
            </a:r>
            <a:r>
              <a:rPr lang="tr-TR" sz="1500" dirty="0">
                <a:solidFill>
                  <a:srgbClr val="DF3079"/>
                </a:solidFill>
                <a:latin typeface="Söhne Mono"/>
              </a:rPr>
              <a:t>170</a:t>
            </a:r>
            <a:r>
              <a:rPr lang="tr-TR" sz="1500" dirty="0">
                <a:solidFill>
                  <a:srgbClr val="FFFFFF"/>
                </a:solidFill>
                <a:latin typeface="Söhne Mono"/>
              </a:rPr>
              <a:t>, </a:t>
            </a:r>
            <a:r>
              <a:rPr lang="tr-TR" sz="1500" dirty="0">
                <a:solidFill>
                  <a:srgbClr val="DF3079"/>
                </a:solidFill>
                <a:latin typeface="Söhne Mono"/>
              </a:rPr>
              <a:t>45</a:t>
            </a:r>
            <a:r>
              <a:rPr lang="tr-TR" sz="1500" dirty="0">
                <a:solidFill>
                  <a:srgbClr val="FFFFFF"/>
                </a:solidFill>
                <a:latin typeface="Söhne Mono"/>
              </a:rPr>
              <a:t>, </a:t>
            </a:r>
            <a:r>
              <a:rPr lang="tr-TR" sz="1500" dirty="0">
                <a:solidFill>
                  <a:srgbClr val="DF3079"/>
                </a:solidFill>
                <a:latin typeface="Söhne Mono"/>
              </a:rPr>
              <a:t>75</a:t>
            </a:r>
            <a:r>
              <a:rPr lang="tr-TR" sz="1500" dirty="0">
                <a:solidFill>
                  <a:srgbClr val="FFFFFF"/>
                </a:solidFill>
                <a:latin typeface="Söhne Mono"/>
              </a:rPr>
              <a:t>, </a:t>
            </a:r>
            <a:r>
              <a:rPr lang="tr-TR" sz="1500" dirty="0">
                <a:solidFill>
                  <a:srgbClr val="DF3079"/>
                </a:solidFill>
                <a:latin typeface="Söhne Mono"/>
              </a:rPr>
              <a:t>90</a:t>
            </a:r>
            <a:r>
              <a:rPr lang="tr-TR" sz="1500" dirty="0">
                <a:solidFill>
                  <a:srgbClr val="FFFFFF"/>
                </a:solidFill>
                <a:latin typeface="Söhne Mono"/>
              </a:rPr>
              <a:t>, </a:t>
            </a:r>
            <a:r>
              <a:rPr lang="tr-TR" sz="1500" dirty="0">
                <a:solidFill>
                  <a:srgbClr val="DF3079"/>
                </a:solidFill>
                <a:latin typeface="Söhne Mono"/>
              </a:rPr>
              <a:t>802</a:t>
            </a:r>
            <a:r>
              <a:rPr lang="tr-TR" sz="1500" dirty="0">
                <a:solidFill>
                  <a:srgbClr val="FFFFFF"/>
                </a:solidFill>
                <a:latin typeface="Söhne Mono"/>
              </a:rPr>
              <a:t>, </a:t>
            </a:r>
            <a:r>
              <a:rPr lang="tr-TR" sz="1500" dirty="0">
                <a:solidFill>
                  <a:srgbClr val="DF3079"/>
                </a:solidFill>
                <a:latin typeface="Söhne Mono"/>
              </a:rPr>
              <a:t>24</a:t>
            </a:r>
            <a:r>
              <a:rPr lang="tr-TR" sz="1500" dirty="0">
                <a:solidFill>
                  <a:srgbClr val="FFFFFF"/>
                </a:solidFill>
                <a:latin typeface="Söhne Mono"/>
              </a:rPr>
              <a:t>, </a:t>
            </a:r>
            <a:r>
              <a:rPr lang="tr-TR" sz="1500" dirty="0">
                <a:solidFill>
                  <a:srgbClr val="DF3079"/>
                </a:solidFill>
                <a:latin typeface="Söhne Mono"/>
              </a:rPr>
              <a:t>2</a:t>
            </a:r>
            <a:r>
              <a:rPr lang="tr-TR" sz="1500" dirty="0">
                <a:solidFill>
                  <a:srgbClr val="FFFFFF"/>
                </a:solidFill>
                <a:latin typeface="Söhne Mono"/>
              </a:rPr>
              <a:t>, </a:t>
            </a:r>
            <a:r>
              <a:rPr lang="tr-TR" sz="1500" dirty="0">
                <a:solidFill>
                  <a:srgbClr val="DF3079"/>
                </a:solidFill>
                <a:latin typeface="Söhne Mono"/>
              </a:rPr>
              <a:t>66</a:t>
            </a:r>
            <a:r>
              <a:rPr lang="tr-TR" sz="1500" dirty="0">
                <a:solidFill>
                  <a:srgbClr val="FFFFFF"/>
                </a:solidFill>
                <a:latin typeface="Söhne Mono"/>
              </a:rPr>
              <a:t>}; </a:t>
            </a:r>
            <a:r>
              <a:rPr lang="tr-TR" sz="1500" dirty="0">
                <a:solidFill>
                  <a:prstClr val="white">
                    <a:lumMod val="75000"/>
                    <a:lumOff val="25000"/>
                  </a:prstClr>
                </a:solidFill>
                <a:latin typeface="Söhne Mono"/>
              </a:rPr>
              <a:t>// Diziyi tanımla ve başlat</a:t>
            </a:r>
            <a:r>
              <a:rPr lang="tr-TR" sz="1500" dirty="0">
                <a:solidFill>
                  <a:srgbClr val="FFFFFF"/>
                </a:solidFill>
                <a:latin typeface="Söhne Mono"/>
              </a:rPr>
              <a:t> </a:t>
            </a:r>
          </a:p>
          <a:p>
            <a:pPr lvl="0">
              <a:buClr>
                <a:srgbClr val="DE32DE"/>
              </a:buClr>
            </a:pPr>
            <a:r>
              <a:rPr lang="tr-TR" sz="1500" dirty="0" err="1">
                <a:solidFill>
                  <a:srgbClr val="DF3079"/>
                </a:solidFill>
                <a:latin typeface="Söhne Mono"/>
              </a:rPr>
              <a:t>int</a:t>
            </a:r>
            <a:r>
              <a:rPr lang="tr-TR" sz="1500" dirty="0">
                <a:solidFill>
                  <a:srgbClr val="FFFFFF"/>
                </a:solidFill>
                <a:latin typeface="Söhne Mono"/>
              </a:rPr>
              <a:t> </a:t>
            </a:r>
            <a:r>
              <a:rPr lang="tr-TR" sz="1500" dirty="0" err="1">
                <a:solidFill>
                  <a:srgbClr val="DF3079"/>
                </a:solidFill>
                <a:latin typeface="Söhne Mono"/>
              </a:rPr>
              <a:t>maxDigit</a:t>
            </a:r>
            <a:r>
              <a:rPr lang="tr-TR" sz="1500" dirty="0">
                <a:solidFill>
                  <a:srgbClr val="FFFFFF"/>
                </a:solidFill>
                <a:latin typeface="Söhne Mono"/>
              </a:rPr>
              <a:t> = </a:t>
            </a:r>
            <a:r>
              <a:rPr lang="tr-TR" sz="1500" dirty="0" err="1">
                <a:solidFill>
                  <a:srgbClr val="FFFFFF"/>
                </a:solidFill>
                <a:latin typeface="Söhne Mono"/>
              </a:rPr>
              <a:t>findMaxDigit</a:t>
            </a:r>
            <a:r>
              <a:rPr lang="tr-TR" sz="1500" dirty="0">
                <a:solidFill>
                  <a:srgbClr val="FFFFFF"/>
                </a:solidFill>
                <a:latin typeface="Söhne Mono"/>
              </a:rPr>
              <a:t>(</a:t>
            </a:r>
            <a:r>
              <a:rPr lang="tr-TR" sz="1500" dirty="0" err="1">
                <a:solidFill>
                  <a:srgbClr val="FFFFFF"/>
                </a:solidFill>
                <a:latin typeface="Söhne Mono"/>
              </a:rPr>
              <a:t>arr</a:t>
            </a:r>
            <a:r>
              <a:rPr lang="tr-TR" sz="1500" dirty="0">
                <a:solidFill>
                  <a:srgbClr val="FFFFFF"/>
                </a:solidFill>
                <a:latin typeface="Söhne Mono"/>
              </a:rPr>
              <a:t>); </a:t>
            </a:r>
            <a:r>
              <a:rPr lang="tr-TR" sz="1500" dirty="0">
                <a:solidFill>
                  <a:prstClr val="white">
                    <a:lumMod val="75000"/>
                    <a:lumOff val="25000"/>
                  </a:prstClr>
                </a:solidFill>
                <a:latin typeface="Söhne Mono"/>
              </a:rPr>
              <a:t>// Dizideki en büyük sayının basamak sayısını bul</a:t>
            </a:r>
            <a:r>
              <a:rPr lang="tr-TR" sz="1500" dirty="0">
                <a:solidFill>
                  <a:srgbClr val="FFFFFF"/>
                </a:solidFill>
                <a:latin typeface="Söhne Mono"/>
              </a:rPr>
              <a:t> </a:t>
            </a:r>
          </a:p>
          <a:p>
            <a:pPr lvl="0">
              <a:buClr>
                <a:srgbClr val="DE32DE"/>
              </a:buClr>
            </a:pPr>
            <a:r>
              <a:rPr lang="tr-TR" sz="1500" dirty="0" err="1">
                <a:solidFill>
                  <a:srgbClr val="FFFFFF"/>
                </a:solidFill>
                <a:latin typeface="Söhne Mono"/>
              </a:rPr>
              <a:t>radixSort</a:t>
            </a:r>
            <a:r>
              <a:rPr lang="tr-TR" sz="1500" dirty="0">
                <a:solidFill>
                  <a:srgbClr val="FFFFFF"/>
                </a:solidFill>
                <a:latin typeface="Söhne Mono"/>
              </a:rPr>
              <a:t>(</a:t>
            </a:r>
            <a:r>
              <a:rPr lang="tr-TR" sz="1500" dirty="0" err="1">
                <a:solidFill>
                  <a:srgbClr val="FFFFFF"/>
                </a:solidFill>
                <a:latin typeface="Söhne Mono"/>
              </a:rPr>
              <a:t>arr</a:t>
            </a:r>
            <a:r>
              <a:rPr lang="tr-TR" sz="1500" dirty="0">
                <a:solidFill>
                  <a:srgbClr val="FFFFFF"/>
                </a:solidFill>
                <a:latin typeface="Söhne Mono"/>
              </a:rPr>
              <a:t>, </a:t>
            </a:r>
            <a:r>
              <a:rPr lang="tr-TR" sz="1500" dirty="0" err="1">
                <a:solidFill>
                  <a:srgbClr val="FFFFFF"/>
                </a:solidFill>
                <a:latin typeface="Söhne Mono"/>
              </a:rPr>
              <a:t>maxDigit</a:t>
            </a:r>
            <a:r>
              <a:rPr lang="tr-TR" sz="1500" dirty="0">
                <a:solidFill>
                  <a:srgbClr val="FFFFFF"/>
                </a:solidFill>
                <a:latin typeface="Söhne Mono"/>
              </a:rPr>
              <a:t>); </a:t>
            </a:r>
            <a:r>
              <a:rPr lang="tr-TR" sz="1500" dirty="0">
                <a:solidFill>
                  <a:prstClr val="white">
                    <a:lumMod val="75000"/>
                    <a:lumOff val="25000"/>
                  </a:prstClr>
                </a:solidFill>
                <a:latin typeface="Söhne Mono"/>
              </a:rPr>
              <a:t>// </a:t>
            </a:r>
            <a:r>
              <a:rPr lang="tr-TR" sz="1500" dirty="0" err="1">
                <a:solidFill>
                  <a:prstClr val="white">
                    <a:lumMod val="75000"/>
                    <a:lumOff val="25000"/>
                  </a:prstClr>
                </a:solidFill>
                <a:latin typeface="Söhne Mono"/>
              </a:rPr>
              <a:t>Radix</a:t>
            </a:r>
            <a:r>
              <a:rPr lang="tr-TR" sz="1500" dirty="0">
                <a:solidFill>
                  <a:prstClr val="white">
                    <a:lumMod val="75000"/>
                    <a:lumOff val="25000"/>
                  </a:prstClr>
                </a:solidFill>
                <a:latin typeface="Söhne Mono"/>
              </a:rPr>
              <a:t> </a:t>
            </a:r>
            <a:r>
              <a:rPr lang="tr-TR" sz="1500" dirty="0" err="1">
                <a:solidFill>
                  <a:prstClr val="white">
                    <a:lumMod val="75000"/>
                    <a:lumOff val="25000"/>
                  </a:prstClr>
                </a:solidFill>
                <a:latin typeface="Söhne Mono"/>
              </a:rPr>
              <a:t>Sort'u</a:t>
            </a:r>
            <a:r>
              <a:rPr lang="tr-TR" sz="1500" dirty="0">
                <a:solidFill>
                  <a:prstClr val="white">
                    <a:lumMod val="75000"/>
                    <a:lumOff val="25000"/>
                  </a:prstClr>
                </a:solidFill>
                <a:latin typeface="Söhne Mono"/>
              </a:rPr>
              <a:t> çalıştır</a:t>
            </a:r>
          </a:p>
          <a:p>
            <a:pPr lvl="0">
              <a:buClr>
                <a:srgbClr val="DE32DE"/>
              </a:buClr>
            </a:pPr>
            <a:r>
              <a:rPr lang="tr-TR" sz="1500" dirty="0">
                <a:solidFill>
                  <a:srgbClr val="FFFFFF"/>
                </a:solidFill>
                <a:latin typeface="Söhne Mono"/>
              </a:rPr>
              <a:t> </a:t>
            </a:r>
            <a:r>
              <a:rPr lang="tr-TR" sz="1500" dirty="0" err="1">
                <a:solidFill>
                  <a:srgbClr val="2E95D3"/>
                </a:solidFill>
                <a:latin typeface="Söhne Mono"/>
              </a:rPr>
              <a:t>for</a:t>
            </a:r>
            <a:r>
              <a:rPr lang="tr-TR" sz="1500" dirty="0">
                <a:solidFill>
                  <a:srgbClr val="FFFFFF"/>
                </a:solidFill>
                <a:latin typeface="Söhne Mono"/>
              </a:rPr>
              <a:t> (</a:t>
            </a:r>
            <a:r>
              <a:rPr lang="tr-TR" sz="1500" dirty="0" err="1">
                <a:solidFill>
                  <a:srgbClr val="DF3079"/>
                </a:solidFill>
                <a:latin typeface="Söhne Mono"/>
              </a:rPr>
              <a:t>int</a:t>
            </a:r>
            <a:r>
              <a:rPr lang="tr-TR" sz="1500" dirty="0">
                <a:solidFill>
                  <a:srgbClr val="FFFFFF"/>
                </a:solidFill>
                <a:latin typeface="Söhne Mono"/>
              </a:rPr>
              <a:t> </a:t>
            </a:r>
            <a:r>
              <a:rPr lang="tr-TR" sz="1500" dirty="0">
                <a:solidFill>
                  <a:srgbClr val="DF3079"/>
                </a:solidFill>
                <a:latin typeface="Söhne Mono"/>
              </a:rPr>
              <a:t>i</a:t>
            </a:r>
            <a:r>
              <a:rPr lang="tr-TR" sz="1500" dirty="0">
                <a:solidFill>
                  <a:srgbClr val="FFFFFF"/>
                </a:solidFill>
                <a:latin typeface="Söhne Mono"/>
              </a:rPr>
              <a:t> = </a:t>
            </a:r>
            <a:r>
              <a:rPr lang="tr-TR" sz="1500" dirty="0">
                <a:solidFill>
                  <a:srgbClr val="DF3079"/>
                </a:solidFill>
                <a:latin typeface="Söhne Mono"/>
              </a:rPr>
              <a:t>0</a:t>
            </a:r>
            <a:r>
              <a:rPr lang="tr-TR" sz="1500" dirty="0">
                <a:solidFill>
                  <a:srgbClr val="FFFFFF"/>
                </a:solidFill>
                <a:latin typeface="Söhne Mono"/>
              </a:rPr>
              <a:t>; i &lt; </a:t>
            </a:r>
            <a:r>
              <a:rPr lang="tr-TR" sz="1500" dirty="0" err="1">
                <a:solidFill>
                  <a:srgbClr val="FFFFFF"/>
                </a:solidFill>
                <a:latin typeface="Söhne Mono"/>
              </a:rPr>
              <a:t>arr.length</a:t>
            </a:r>
            <a:r>
              <a:rPr lang="tr-TR" sz="1500" dirty="0">
                <a:solidFill>
                  <a:srgbClr val="FFFFFF"/>
                </a:solidFill>
                <a:latin typeface="Söhne Mono"/>
              </a:rPr>
              <a:t>; i++) { </a:t>
            </a:r>
            <a:r>
              <a:rPr lang="tr-TR" sz="1500" dirty="0">
                <a:solidFill>
                  <a:prstClr val="white">
                    <a:lumMod val="75000"/>
                    <a:lumOff val="25000"/>
                  </a:prstClr>
                </a:solidFill>
                <a:latin typeface="Söhne Mono"/>
              </a:rPr>
              <a:t>// Sıralanmış diziyi yazdır</a:t>
            </a:r>
            <a:r>
              <a:rPr lang="tr-TR" sz="1500" dirty="0">
                <a:solidFill>
                  <a:srgbClr val="FFFFFF"/>
                </a:solidFill>
                <a:latin typeface="Söhne Mono"/>
              </a:rPr>
              <a:t> </a:t>
            </a:r>
          </a:p>
          <a:p>
            <a:pPr lvl="0">
              <a:buClr>
                <a:srgbClr val="DE32DE"/>
              </a:buClr>
            </a:pPr>
            <a:r>
              <a:rPr lang="tr-TR" sz="1500" dirty="0" err="1">
                <a:solidFill>
                  <a:srgbClr val="FFFFFF"/>
                </a:solidFill>
                <a:latin typeface="Söhne Mono"/>
              </a:rPr>
              <a:t>System.out.print</a:t>
            </a:r>
            <a:r>
              <a:rPr lang="tr-TR" sz="1500" dirty="0">
                <a:solidFill>
                  <a:srgbClr val="FFFFFF"/>
                </a:solidFill>
                <a:latin typeface="Söhne Mono"/>
              </a:rPr>
              <a:t>(</a:t>
            </a:r>
            <a:r>
              <a:rPr lang="tr-TR" sz="1500" dirty="0" err="1">
                <a:solidFill>
                  <a:srgbClr val="FFFFFF"/>
                </a:solidFill>
                <a:latin typeface="Söhne Mono"/>
              </a:rPr>
              <a:t>arr</a:t>
            </a:r>
            <a:r>
              <a:rPr lang="tr-TR" sz="1500" dirty="0">
                <a:solidFill>
                  <a:srgbClr val="FFFFFF"/>
                </a:solidFill>
                <a:latin typeface="Söhne Mono"/>
              </a:rPr>
              <a:t>[i] + </a:t>
            </a:r>
            <a:r>
              <a:rPr lang="tr-TR" sz="1500" dirty="0">
                <a:solidFill>
                  <a:srgbClr val="00A67D"/>
                </a:solidFill>
                <a:latin typeface="Söhne Mono"/>
              </a:rPr>
              <a:t>" "</a:t>
            </a:r>
            <a:r>
              <a:rPr lang="tr-TR" sz="1500" dirty="0">
                <a:solidFill>
                  <a:srgbClr val="FFFFFF"/>
                </a:solidFill>
                <a:latin typeface="Söhne Mono"/>
              </a:rPr>
              <a:t>); </a:t>
            </a:r>
          </a:p>
          <a:p>
            <a:pPr lvl="0">
              <a:buClr>
                <a:srgbClr val="DE32DE"/>
              </a:buClr>
            </a:pPr>
            <a:r>
              <a:rPr lang="tr-TR" sz="1500" dirty="0">
                <a:solidFill>
                  <a:srgbClr val="FFFFFF"/>
                </a:solidFill>
                <a:latin typeface="Söhne Mono"/>
              </a:rPr>
              <a:t>}</a:t>
            </a:r>
          </a:p>
          <a:p>
            <a:pPr lvl="0">
              <a:buClr>
                <a:srgbClr val="DE32DE"/>
              </a:buClr>
            </a:pPr>
            <a:r>
              <a:rPr lang="tr-TR" sz="1500" dirty="0">
                <a:solidFill>
                  <a:srgbClr val="FFFFFF"/>
                </a:solidFill>
                <a:latin typeface="Söhne Mono"/>
              </a:rPr>
              <a:t> } </a:t>
            </a:r>
          </a:p>
          <a:p>
            <a:pPr lvl="0">
              <a:buClr>
                <a:srgbClr val="DE32DE"/>
              </a:buClr>
            </a:pPr>
            <a:r>
              <a:rPr lang="tr-TR" sz="1500" dirty="0">
                <a:solidFill>
                  <a:prstClr val="white">
                    <a:lumMod val="75000"/>
                    <a:lumOff val="25000"/>
                  </a:prstClr>
                </a:solidFill>
                <a:latin typeface="Söhne Mono"/>
              </a:rPr>
              <a:t>// Dizideki en büyük sayının basamak sayısını bulan fonksiyon</a:t>
            </a:r>
            <a:r>
              <a:rPr lang="tr-TR" sz="1500" dirty="0">
                <a:solidFill>
                  <a:srgbClr val="FFFFFF"/>
                </a:solidFill>
                <a:latin typeface="Söhne Mono"/>
              </a:rPr>
              <a:t> </a:t>
            </a:r>
          </a:p>
          <a:p>
            <a:pPr lvl="0">
              <a:buClr>
                <a:srgbClr val="DE32DE"/>
              </a:buClr>
            </a:pPr>
            <a:r>
              <a:rPr lang="tr-TR" sz="1500" dirty="0" err="1">
                <a:solidFill>
                  <a:srgbClr val="2E95D3"/>
                </a:solidFill>
                <a:latin typeface="Söhne Mono"/>
              </a:rPr>
              <a:t>private</a:t>
            </a:r>
            <a:r>
              <a:rPr lang="tr-TR" sz="1500" dirty="0">
                <a:solidFill>
                  <a:srgbClr val="FFFFFF"/>
                </a:solidFill>
                <a:latin typeface="Söhne Mono"/>
              </a:rPr>
              <a:t> </a:t>
            </a:r>
            <a:r>
              <a:rPr lang="tr-TR" sz="1500" dirty="0" err="1">
                <a:solidFill>
                  <a:srgbClr val="2E95D3"/>
                </a:solidFill>
                <a:latin typeface="Söhne Mono"/>
              </a:rPr>
              <a:t>static</a:t>
            </a:r>
            <a:r>
              <a:rPr lang="tr-TR" sz="1500" dirty="0">
                <a:solidFill>
                  <a:srgbClr val="FFFFFF"/>
                </a:solidFill>
                <a:latin typeface="Söhne Mono"/>
              </a:rPr>
              <a:t> </a:t>
            </a:r>
            <a:r>
              <a:rPr lang="tr-TR" sz="1500" dirty="0" err="1">
                <a:solidFill>
                  <a:srgbClr val="DF3079"/>
                </a:solidFill>
                <a:latin typeface="Söhne Mono"/>
              </a:rPr>
              <a:t>int</a:t>
            </a:r>
            <a:r>
              <a:rPr lang="tr-TR" sz="1500" dirty="0">
                <a:solidFill>
                  <a:srgbClr val="FFFFFF"/>
                </a:solidFill>
                <a:latin typeface="Söhne Mono"/>
              </a:rPr>
              <a:t> </a:t>
            </a:r>
            <a:r>
              <a:rPr lang="tr-TR" sz="1500" dirty="0" err="1">
                <a:solidFill>
                  <a:srgbClr val="F22C3D"/>
                </a:solidFill>
                <a:latin typeface="Söhne Mono"/>
              </a:rPr>
              <a:t>findMaxDigit</a:t>
            </a:r>
            <a:r>
              <a:rPr lang="tr-TR" sz="1500" dirty="0">
                <a:solidFill>
                  <a:srgbClr val="FFFFFF"/>
                </a:solidFill>
                <a:latin typeface="Söhne Mono"/>
              </a:rPr>
              <a:t>(</a:t>
            </a:r>
            <a:r>
              <a:rPr lang="tr-TR" sz="1500" dirty="0" err="1">
                <a:solidFill>
                  <a:srgbClr val="DF3079"/>
                </a:solidFill>
                <a:latin typeface="Söhne Mono"/>
              </a:rPr>
              <a:t>int</a:t>
            </a:r>
            <a:r>
              <a:rPr lang="tr-TR" sz="1500" dirty="0">
                <a:solidFill>
                  <a:srgbClr val="FFFFFF"/>
                </a:solidFill>
                <a:latin typeface="Söhne Mono"/>
              </a:rPr>
              <a:t>[] </a:t>
            </a:r>
            <a:r>
              <a:rPr lang="tr-TR" sz="1500" dirty="0" err="1">
                <a:solidFill>
                  <a:srgbClr val="FFFFFF"/>
                </a:solidFill>
                <a:latin typeface="Söhne Mono"/>
              </a:rPr>
              <a:t>arr</a:t>
            </a:r>
            <a:r>
              <a:rPr lang="tr-TR" sz="1500" dirty="0">
                <a:solidFill>
                  <a:srgbClr val="FFFFFF"/>
                </a:solidFill>
                <a:latin typeface="Söhne Mono"/>
              </a:rPr>
              <a:t>) { </a:t>
            </a:r>
          </a:p>
          <a:p>
            <a:pPr lvl="0">
              <a:buClr>
                <a:srgbClr val="DE32DE"/>
              </a:buClr>
            </a:pPr>
            <a:r>
              <a:rPr lang="tr-TR" sz="1500" dirty="0" err="1">
                <a:solidFill>
                  <a:srgbClr val="DF3079"/>
                </a:solidFill>
                <a:latin typeface="Söhne Mono"/>
              </a:rPr>
              <a:t>int</a:t>
            </a:r>
            <a:r>
              <a:rPr lang="tr-TR" sz="1500" dirty="0">
                <a:solidFill>
                  <a:srgbClr val="FFFFFF"/>
                </a:solidFill>
                <a:latin typeface="Söhne Mono"/>
              </a:rPr>
              <a:t> </a:t>
            </a:r>
            <a:r>
              <a:rPr lang="tr-TR" sz="1500" dirty="0" err="1">
                <a:solidFill>
                  <a:srgbClr val="DF3079"/>
                </a:solidFill>
                <a:latin typeface="Söhne Mono"/>
              </a:rPr>
              <a:t>max</a:t>
            </a:r>
            <a:r>
              <a:rPr lang="tr-TR" sz="1500" dirty="0">
                <a:solidFill>
                  <a:srgbClr val="FFFFFF"/>
                </a:solidFill>
                <a:latin typeface="Söhne Mono"/>
              </a:rPr>
              <a:t> = </a:t>
            </a:r>
            <a:r>
              <a:rPr lang="tr-TR" sz="1500" dirty="0" err="1">
                <a:solidFill>
                  <a:srgbClr val="FFFFFF"/>
                </a:solidFill>
                <a:latin typeface="Söhne Mono"/>
              </a:rPr>
              <a:t>arr</a:t>
            </a:r>
            <a:r>
              <a:rPr lang="tr-TR" sz="1500" dirty="0">
                <a:solidFill>
                  <a:srgbClr val="FFFFFF"/>
                </a:solidFill>
                <a:latin typeface="Söhne Mono"/>
              </a:rPr>
              <a:t>[</a:t>
            </a:r>
            <a:r>
              <a:rPr lang="tr-TR" sz="1500" dirty="0">
                <a:solidFill>
                  <a:srgbClr val="DF3079"/>
                </a:solidFill>
                <a:latin typeface="Söhne Mono"/>
              </a:rPr>
              <a:t>0</a:t>
            </a:r>
            <a:r>
              <a:rPr lang="tr-TR" sz="1500" dirty="0">
                <a:solidFill>
                  <a:srgbClr val="FFFFFF"/>
                </a:solidFill>
                <a:latin typeface="Söhne Mono"/>
              </a:rPr>
              <a:t>]; </a:t>
            </a:r>
          </a:p>
          <a:p>
            <a:pPr lvl="0">
              <a:buClr>
                <a:srgbClr val="DE32DE"/>
              </a:buClr>
            </a:pPr>
            <a:r>
              <a:rPr lang="tr-TR" sz="1500" dirty="0" err="1">
                <a:solidFill>
                  <a:srgbClr val="2E95D3"/>
                </a:solidFill>
                <a:latin typeface="Söhne Mono"/>
              </a:rPr>
              <a:t>for</a:t>
            </a:r>
            <a:r>
              <a:rPr lang="tr-TR" sz="1500" dirty="0">
                <a:solidFill>
                  <a:srgbClr val="FFFFFF"/>
                </a:solidFill>
                <a:latin typeface="Söhne Mono"/>
              </a:rPr>
              <a:t> (</a:t>
            </a:r>
            <a:r>
              <a:rPr lang="tr-TR" sz="1500" dirty="0" err="1">
                <a:solidFill>
                  <a:srgbClr val="DF3079"/>
                </a:solidFill>
                <a:latin typeface="Söhne Mono"/>
              </a:rPr>
              <a:t>int</a:t>
            </a:r>
            <a:r>
              <a:rPr lang="tr-TR" sz="1500" dirty="0">
                <a:solidFill>
                  <a:srgbClr val="FFFFFF"/>
                </a:solidFill>
                <a:latin typeface="Söhne Mono"/>
              </a:rPr>
              <a:t> </a:t>
            </a:r>
            <a:r>
              <a:rPr lang="tr-TR" sz="1500" dirty="0">
                <a:solidFill>
                  <a:srgbClr val="DF3079"/>
                </a:solidFill>
                <a:latin typeface="Söhne Mono"/>
              </a:rPr>
              <a:t>i</a:t>
            </a:r>
            <a:r>
              <a:rPr lang="tr-TR" sz="1500" dirty="0">
                <a:solidFill>
                  <a:srgbClr val="FFFFFF"/>
                </a:solidFill>
                <a:latin typeface="Söhne Mono"/>
              </a:rPr>
              <a:t> = </a:t>
            </a:r>
            <a:r>
              <a:rPr lang="tr-TR" sz="1500" dirty="0">
                <a:solidFill>
                  <a:srgbClr val="DF3079"/>
                </a:solidFill>
                <a:latin typeface="Söhne Mono"/>
              </a:rPr>
              <a:t>1</a:t>
            </a:r>
            <a:r>
              <a:rPr lang="tr-TR" sz="1500" dirty="0">
                <a:solidFill>
                  <a:srgbClr val="FFFFFF"/>
                </a:solidFill>
                <a:latin typeface="Söhne Mono"/>
              </a:rPr>
              <a:t>; i &lt; </a:t>
            </a:r>
            <a:r>
              <a:rPr lang="tr-TR" sz="1500" dirty="0" err="1">
                <a:solidFill>
                  <a:srgbClr val="FFFFFF"/>
                </a:solidFill>
                <a:latin typeface="Söhne Mono"/>
              </a:rPr>
              <a:t>arr.length</a:t>
            </a:r>
            <a:r>
              <a:rPr lang="tr-TR" sz="1500" dirty="0">
                <a:solidFill>
                  <a:srgbClr val="FFFFFF"/>
                </a:solidFill>
                <a:latin typeface="Söhne Mono"/>
              </a:rPr>
              <a:t>; i++) { </a:t>
            </a:r>
            <a:r>
              <a:rPr lang="tr-TR" sz="1500" dirty="0">
                <a:solidFill>
                  <a:prstClr val="white">
                    <a:lumMod val="75000"/>
                    <a:lumOff val="25000"/>
                  </a:prstClr>
                </a:solidFill>
                <a:latin typeface="Söhne Mono"/>
              </a:rPr>
              <a:t>// Dizideki en büyük sayıyı bul</a:t>
            </a:r>
            <a:r>
              <a:rPr lang="tr-TR" sz="1500" dirty="0">
                <a:solidFill>
                  <a:srgbClr val="FFFFFF"/>
                </a:solidFill>
                <a:latin typeface="Söhne Mono"/>
              </a:rPr>
              <a:t> </a:t>
            </a:r>
          </a:p>
          <a:p>
            <a:pPr lvl="0">
              <a:buClr>
                <a:srgbClr val="DE32DE"/>
              </a:buClr>
            </a:pPr>
            <a:r>
              <a:rPr lang="tr-TR" sz="1500" dirty="0" err="1">
                <a:solidFill>
                  <a:srgbClr val="2E95D3"/>
                </a:solidFill>
                <a:latin typeface="Söhne Mono"/>
              </a:rPr>
              <a:t>if</a:t>
            </a:r>
            <a:r>
              <a:rPr lang="tr-TR" sz="1500" dirty="0">
                <a:solidFill>
                  <a:srgbClr val="FFFFFF"/>
                </a:solidFill>
                <a:latin typeface="Söhne Mono"/>
              </a:rPr>
              <a:t> (</a:t>
            </a:r>
            <a:r>
              <a:rPr lang="tr-TR" sz="1500" dirty="0" err="1">
                <a:solidFill>
                  <a:srgbClr val="FFFFFF"/>
                </a:solidFill>
                <a:latin typeface="Söhne Mono"/>
              </a:rPr>
              <a:t>arr</a:t>
            </a:r>
            <a:r>
              <a:rPr lang="tr-TR" sz="1500" dirty="0">
                <a:solidFill>
                  <a:srgbClr val="FFFFFF"/>
                </a:solidFill>
                <a:latin typeface="Söhne Mono"/>
              </a:rPr>
              <a:t>[i] &gt; </a:t>
            </a:r>
            <a:r>
              <a:rPr lang="tr-TR" sz="1500" dirty="0" err="1">
                <a:solidFill>
                  <a:srgbClr val="FFFFFF"/>
                </a:solidFill>
                <a:latin typeface="Söhne Mono"/>
              </a:rPr>
              <a:t>max</a:t>
            </a:r>
            <a:r>
              <a:rPr lang="tr-TR" sz="1500" dirty="0">
                <a:solidFill>
                  <a:srgbClr val="FFFFFF"/>
                </a:solidFill>
                <a:latin typeface="Söhne Mono"/>
              </a:rPr>
              <a:t>) {</a:t>
            </a:r>
          </a:p>
          <a:p>
            <a:pPr lvl="0">
              <a:buClr>
                <a:srgbClr val="DE32DE"/>
              </a:buClr>
            </a:pPr>
            <a:r>
              <a:rPr lang="tr-TR" sz="1500" dirty="0">
                <a:solidFill>
                  <a:srgbClr val="FFFFFF"/>
                </a:solidFill>
                <a:latin typeface="Söhne Mono"/>
              </a:rPr>
              <a:t> </a:t>
            </a:r>
            <a:r>
              <a:rPr lang="tr-TR" sz="1500" dirty="0" err="1">
                <a:solidFill>
                  <a:srgbClr val="FFFFFF"/>
                </a:solidFill>
                <a:latin typeface="Söhne Mono"/>
              </a:rPr>
              <a:t>max</a:t>
            </a:r>
            <a:r>
              <a:rPr lang="tr-TR" sz="1500" dirty="0">
                <a:solidFill>
                  <a:srgbClr val="FFFFFF"/>
                </a:solidFill>
                <a:latin typeface="Söhne Mono"/>
              </a:rPr>
              <a:t> = </a:t>
            </a:r>
            <a:r>
              <a:rPr lang="tr-TR" sz="1500" dirty="0" err="1">
                <a:solidFill>
                  <a:srgbClr val="FFFFFF"/>
                </a:solidFill>
                <a:latin typeface="Söhne Mono"/>
              </a:rPr>
              <a:t>arr</a:t>
            </a:r>
            <a:r>
              <a:rPr lang="tr-TR" sz="1500" dirty="0">
                <a:solidFill>
                  <a:srgbClr val="FFFFFF"/>
                </a:solidFill>
                <a:latin typeface="Söhne Mono"/>
              </a:rPr>
              <a:t>[i]; </a:t>
            </a:r>
          </a:p>
          <a:p>
            <a:pPr lvl="0">
              <a:buClr>
                <a:srgbClr val="DE32DE"/>
              </a:buClr>
            </a:pPr>
            <a:r>
              <a:rPr lang="tr-TR" sz="1500" dirty="0">
                <a:solidFill>
                  <a:srgbClr val="FFFFFF"/>
                </a:solidFill>
                <a:latin typeface="Söhne Mono"/>
              </a:rPr>
              <a:t>} }</a:t>
            </a:r>
          </a:p>
          <a:p>
            <a:pPr lvl="0">
              <a:buClr>
                <a:srgbClr val="DE32DE"/>
              </a:buClr>
            </a:pPr>
            <a:r>
              <a:rPr lang="tr-TR" sz="1500" dirty="0">
                <a:solidFill>
                  <a:srgbClr val="FFFFFF"/>
                </a:solidFill>
                <a:latin typeface="Söhne Mono"/>
              </a:rPr>
              <a:t> </a:t>
            </a:r>
            <a:r>
              <a:rPr lang="tr-TR" sz="1500" dirty="0" err="1">
                <a:solidFill>
                  <a:srgbClr val="2E95D3"/>
                </a:solidFill>
                <a:latin typeface="Söhne Mono"/>
              </a:rPr>
              <a:t>return</a:t>
            </a:r>
            <a:r>
              <a:rPr lang="tr-TR" sz="1500" dirty="0">
                <a:solidFill>
                  <a:srgbClr val="FFFFFF"/>
                </a:solidFill>
                <a:latin typeface="Söhne Mono"/>
              </a:rPr>
              <a:t> </a:t>
            </a:r>
            <a:r>
              <a:rPr lang="tr-TR" sz="1500" dirty="0" err="1">
                <a:solidFill>
                  <a:srgbClr val="FFFFFF"/>
                </a:solidFill>
                <a:latin typeface="Söhne Mono"/>
              </a:rPr>
              <a:t>Integer.toString</a:t>
            </a:r>
            <a:r>
              <a:rPr lang="tr-TR" sz="1500" dirty="0">
                <a:solidFill>
                  <a:srgbClr val="FFFFFF"/>
                </a:solidFill>
                <a:latin typeface="Söhne Mono"/>
              </a:rPr>
              <a:t>(</a:t>
            </a:r>
            <a:r>
              <a:rPr lang="tr-TR" sz="1500" dirty="0" err="1">
                <a:solidFill>
                  <a:srgbClr val="FFFFFF"/>
                </a:solidFill>
                <a:latin typeface="Söhne Mono"/>
              </a:rPr>
              <a:t>max</a:t>
            </a:r>
            <a:r>
              <a:rPr lang="tr-TR" sz="1500" dirty="0">
                <a:solidFill>
                  <a:srgbClr val="FFFFFF"/>
                </a:solidFill>
                <a:latin typeface="Söhne Mono"/>
              </a:rPr>
              <a:t>).</a:t>
            </a:r>
            <a:r>
              <a:rPr lang="tr-TR" sz="1500" dirty="0" err="1">
                <a:solidFill>
                  <a:srgbClr val="FFFFFF"/>
                </a:solidFill>
                <a:latin typeface="Söhne Mono"/>
              </a:rPr>
              <a:t>length</a:t>
            </a:r>
            <a:r>
              <a:rPr lang="tr-TR" sz="1500" dirty="0">
                <a:solidFill>
                  <a:srgbClr val="FFFFFF"/>
                </a:solidFill>
                <a:latin typeface="Söhne Mono"/>
              </a:rPr>
              <a:t>(); </a:t>
            </a:r>
            <a:r>
              <a:rPr lang="tr-TR" sz="1500" dirty="0">
                <a:solidFill>
                  <a:prstClr val="white">
                    <a:lumMod val="75000"/>
                    <a:lumOff val="25000"/>
                  </a:prstClr>
                </a:solidFill>
                <a:latin typeface="Söhne Mono"/>
              </a:rPr>
              <a:t>// En büyük sayının basamak sayısını döndür</a:t>
            </a:r>
            <a:r>
              <a:rPr lang="tr-TR" sz="1500" dirty="0">
                <a:solidFill>
                  <a:srgbClr val="FFFFFF"/>
                </a:solidFill>
                <a:latin typeface="Söhne Mono"/>
              </a:rPr>
              <a:t> </a:t>
            </a:r>
          </a:p>
          <a:p>
            <a:pPr lvl="0">
              <a:buClr>
                <a:srgbClr val="DE32DE"/>
              </a:buClr>
            </a:pPr>
            <a:r>
              <a:rPr lang="tr-TR" sz="1500" dirty="0">
                <a:solidFill>
                  <a:srgbClr val="FFFFFF"/>
                </a:solidFill>
                <a:latin typeface="Söhne Mono"/>
              </a:rPr>
              <a:t>}</a:t>
            </a:r>
          </a:p>
          <a:p>
            <a:endParaRPr lang="tr-TR" dirty="0"/>
          </a:p>
        </p:txBody>
      </p:sp>
    </p:spTree>
    <p:extLst>
      <p:ext uri="{BB962C8B-B14F-4D97-AF65-F5344CB8AC3E}">
        <p14:creationId xmlns:p14="http://schemas.microsoft.com/office/powerpoint/2010/main" val="910158513"/>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çerik Yer Tutucusu 2"/>
          <p:cNvSpPr>
            <a:spLocks noGrp="1"/>
          </p:cNvSpPr>
          <p:nvPr>
            <p:ph idx="1"/>
          </p:nvPr>
        </p:nvSpPr>
        <p:spPr>
          <a:xfrm>
            <a:off x="1854371" y="70338"/>
            <a:ext cx="9650241" cy="6787662"/>
          </a:xfrm>
        </p:spPr>
        <p:txBody>
          <a:bodyPr>
            <a:noAutofit/>
          </a:bodyPr>
          <a:lstStyle/>
          <a:p>
            <a:pPr lvl="0">
              <a:buClr>
                <a:srgbClr val="DE32DE"/>
              </a:buClr>
            </a:pPr>
            <a:r>
              <a:rPr lang="tr-TR" sz="1400" dirty="0">
                <a:solidFill>
                  <a:srgbClr val="FFFFFF"/>
                </a:solidFill>
                <a:latin typeface="Söhne Mono"/>
              </a:rPr>
              <a:t> </a:t>
            </a:r>
            <a:r>
              <a:rPr lang="tr-TR" sz="1400" dirty="0">
                <a:solidFill>
                  <a:prstClr val="white">
                    <a:lumMod val="75000"/>
                    <a:lumOff val="25000"/>
                  </a:prstClr>
                </a:solidFill>
                <a:latin typeface="Söhne Mono"/>
              </a:rPr>
              <a:t>// </a:t>
            </a:r>
            <a:r>
              <a:rPr lang="tr-TR" sz="1400" dirty="0" err="1">
                <a:solidFill>
                  <a:prstClr val="white">
                    <a:lumMod val="75000"/>
                    <a:lumOff val="25000"/>
                  </a:prstClr>
                </a:solidFill>
                <a:latin typeface="Söhne Mono"/>
              </a:rPr>
              <a:t>Radix</a:t>
            </a:r>
            <a:r>
              <a:rPr lang="tr-TR" sz="1400" dirty="0">
                <a:solidFill>
                  <a:prstClr val="white">
                    <a:lumMod val="75000"/>
                    <a:lumOff val="25000"/>
                  </a:prstClr>
                </a:solidFill>
                <a:latin typeface="Söhne Mono"/>
              </a:rPr>
              <a:t> </a:t>
            </a:r>
            <a:r>
              <a:rPr lang="tr-TR" sz="1400" dirty="0" err="1">
                <a:solidFill>
                  <a:prstClr val="white">
                    <a:lumMod val="75000"/>
                    <a:lumOff val="25000"/>
                  </a:prstClr>
                </a:solidFill>
                <a:latin typeface="Söhne Mono"/>
              </a:rPr>
              <a:t>Sort'u</a:t>
            </a:r>
            <a:r>
              <a:rPr lang="tr-TR" sz="1400" dirty="0">
                <a:solidFill>
                  <a:prstClr val="white">
                    <a:lumMod val="75000"/>
                    <a:lumOff val="25000"/>
                  </a:prstClr>
                </a:solidFill>
                <a:latin typeface="Söhne Mono"/>
              </a:rPr>
              <a:t> gerçekleştiren fonksiyon</a:t>
            </a:r>
            <a:r>
              <a:rPr lang="tr-TR" sz="1400" dirty="0">
                <a:solidFill>
                  <a:srgbClr val="FFFFFF"/>
                </a:solidFill>
                <a:latin typeface="Söhne Mono"/>
              </a:rPr>
              <a:t> </a:t>
            </a:r>
          </a:p>
          <a:p>
            <a:pPr lvl="0">
              <a:buClr>
                <a:srgbClr val="DE32DE"/>
              </a:buClr>
            </a:pPr>
            <a:r>
              <a:rPr lang="tr-TR" sz="1400" dirty="0" err="1">
                <a:solidFill>
                  <a:srgbClr val="2E95D3"/>
                </a:solidFill>
                <a:latin typeface="Söhne Mono"/>
              </a:rPr>
              <a:t>private</a:t>
            </a:r>
            <a:r>
              <a:rPr lang="tr-TR" sz="1400" dirty="0">
                <a:solidFill>
                  <a:srgbClr val="FFFFFF"/>
                </a:solidFill>
                <a:latin typeface="Söhne Mono"/>
              </a:rPr>
              <a:t> </a:t>
            </a:r>
            <a:r>
              <a:rPr lang="tr-TR" sz="1400" dirty="0" err="1">
                <a:solidFill>
                  <a:srgbClr val="2E95D3"/>
                </a:solidFill>
                <a:latin typeface="Söhne Mono"/>
              </a:rPr>
              <a:t>static</a:t>
            </a:r>
            <a:r>
              <a:rPr lang="tr-TR" sz="1400" dirty="0">
                <a:solidFill>
                  <a:srgbClr val="FFFFFF"/>
                </a:solidFill>
                <a:latin typeface="Söhne Mono"/>
              </a:rPr>
              <a:t> </a:t>
            </a:r>
            <a:r>
              <a:rPr lang="tr-TR" sz="1400" dirty="0" err="1">
                <a:solidFill>
                  <a:srgbClr val="2E95D3"/>
                </a:solidFill>
                <a:latin typeface="Söhne Mono"/>
              </a:rPr>
              <a:t>void</a:t>
            </a:r>
            <a:r>
              <a:rPr lang="tr-TR" sz="1400" dirty="0">
                <a:solidFill>
                  <a:srgbClr val="FFFFFF"/>
                </a:solidFill>
                <a:latin typeface="Söhne Mono"/>
              </a:rPr>
              <a:t> </a:t>
            </a:r>
            <a:r>
              <a:rPr lang="tr-TR" sz="1400" dirty="0" err="1">
                <a:solidFill>
                  <a:srgbClr val="F22C3D"/>
                </a:solidFill>
                <a:latin typeface="Söhne Mono"/>
              </a:rPr>
              <a:t>radixSort</a:t>
            </a:r>
            <a:r>
              <a:rPr lang="tr-TR" sz="1400" dirty="0">
                <a:solidFill>
                  <a:srgbClr val="FFFFFF"/>
                </a:solidFill>
                <a:latin typeface="Söhne Mono"/>
              </a:rPr>
              <a:t>(</a:t>
            </a:r>
            <a:r>
              <a:rPr lang="tr-TR" sz="1400" dirty="0" err="1">
                <a:solidFill>
                  <a:srgbClr val="DF3079"/>
                </a:solidFill>
                <a:latin typeface="Söhne Mono"/>
              </a:rPr>
              <a:t>int</a:t>
            </a:r>
            <a:r>
              <a:rPr lang="tr-TR" sz="1400" dirty="0">
                <a:solidFill>
                  <a:srgbClr val="FFFFFF"/>
                </a:solidFill>
                <a:latin typeface="Söhne Mono"/>
              </a:rPr>
              <a:t>[] </a:t>
            </a:r>
            <a:r>
              <a:rPr lang="tr-TR" sz="1400" dirty="0" err="1">
                <a:solidFill>
                  <a:srgbClr val="FFFFFF"/>
                </a:solidFill>
                <a:latin typeface="Söhne Mono"/>
              </a:rPr>
              <a:t>arr</a:t>
            </a:r>
            <a:r>
              <a:rPr lang="tr-TR" sz="1400" dirty="0">
                <a:solidFill>
                  <a:srgbClr val="FFFFFF"/>
                </a:solidFill>
                <a:latin typeface="Söhne Mono"/>
              </a:rPr>
              <a:t>, </a:t>
            </a:r>
            <a:r>
              <a:rPr lang="tr-TR" sz="1400" dirty="0" err="1">
                <a:solidFill>
                  <a:srgbClr val="DF3079"/>
                </a:solidFill>
                <a:latin typeface="Söhne Mono"/>
              </a:rPr>
              <a:t>int</a:t>
            </a:r>
            <a:r>
              <a:rPr lang="tr-TR" sz="1400" dirty="0">
                <a:solidFill>
                  <a:srgbClr val="FFFFFF"/>
                </a:solidFill>
                <a:latin typeface="Söhne Mono"/>
              </a:rPr>
              <a:t> </a:t>
            </a:r>
            <a:r>
              <a:rPr lang="tr-TR" sz="1400" dirty="0" err="1">
                <a:solidFill>
                  <a:srgbClr val="FFFFFF"/>
                </a:solidFill>
                <a:latin typeface="Söhne Mono"/>
              </a:rPr>
              <a:t>maxDigit</a:t>
            </a:r>
            <a:r>
              <a:rPr lang="tr-TR" sz="1400" dirty="0">
                <a:solidFill>
                  <a:srgbClr val="FFFFFF"/>
                </a:solidFill>
                <a:latin typeface="Söhne Mono"/>
              </a:rPr>
              <a:t>) { </a:t>
            </a:r>
          </a:p>
          <a:p>
            <a:pPr lvl="0">
              <a:buClr>
                <a:srgbClr val="DE32DE"/>
              </a:buClr>
            </a:pPr>
            <a:r>
              <a:rPr lang="tr-TR" sz="1400" dirty="0" err="1">
                <a:solidFill>
                  <a:srgbClr val="2E95D3"/>
                </a:solidFill>
                <a:latin typeface="Söhne Mono"/>
              </a:rPr>
              <a:t>for</a:t>
            </a:r>
            <a:r>
              <a:rPr lang="tr-TR" sz="1400" dirty="0">
                <a:solidFill>
                  <a:srgbClr val="FFFFFF"/>
                </a:solidFill>
                <a:latin typeface="Söhne Mono"/>
              </a:rPr>
              <a:t> (</a:t>
            </a:r>
            <a:r>
              <a:rPr lang="tr-TR" sz="1400" dirty="0" err="1">
                <a:solidFill>
                  <a:srgbClr val="DF3079"/>
                </a:solidFill>
                <a:latin typeface="Söhne Mono"/>
              </a:rPr>
              <a:t>int</a:t>
            </a:r>
            <a:r>
              <a:rPr lang="tr-TR" sz="1400" dirty="0">
                <a:solidFill>
                  <a:srgbClr val="FFFFFF"/>
                </a:solidFill>
                <a:latin typeface="Söhne Mono"/>
              </a:rPr>
              <a:t> </a:t>
            </a:r>
            <a:r>
              <a:rPr lang="tr-TR" sz="1400" dirty="0" err="1">
                <a:solidFill>
                  <a:srgbClr val="DF3079"/>
                </a:solidFill>
                <a:latin typeface="Söhne Mono"/>
              </a:rPr>
              <a:t>exp</a:t>
            </a:r>
            <a:r>
              <a:rPr lang="tr-TR" sz="1400" dirty="0">
                <a:solidFill>
                  <a:srgbClr val="FFFFFF"/>
                </a:solidFill>
                <a:latin typeface="Söhne Mono"/>
              </a:rPr>
              <a:t> = </a:t>
            </a:r>
            <a:r>
              <a:rPr lang="tr-TR" sz="1400" dirty="0">
                <a:solidFill>
                  <a:srgbClr val="DF3079"/>
                </a:solidFill>
                <a:latin typeface="Söhne Mono"/>
              </a:rPr>
              <a:t>1</a:t>
            </a:r>
            <a:r>
              <a:rPr lang="tr-TR" sz="1400" dirty="0">
                <a:solidFill>
                  <a:srgbClr val="FFFFFF"/>
                </a:solidFill>
                <a:latin typeface="Söhne Mono"/>
              </a:rPr>
              <a:t>; </a:t>
            </a:r>
            <a:r>
              <a:rPr lang="tr-TR" sz="1400" dirty="0" err="1">
                <a:solidFill>
                  <a:srgbClr val="FFFFFF"/>
                </a:solidFill>
                <a:latin typeface="Söhne Mono"/>
              </a:rPr>
              <a:t>maxDigit</a:t>
            </a:r>
            <a:r>
              <a:rPr lang="tr-TR" sz="1400" dirty="0">
                <a:solidFill>
                  <a:srgbClr val="FFFFFF"/>
                </a:solidFill>
                <a:latin typeface="Söhne Mono"/>
              </a:rPr>
              <a:t> &gt; </a:t>
            </a:r>
            <a:r>
              <a:rPr lang="tr-TR" sz="1400" dirty="0">
                <a:solidFill>
                  <a:srgbClr val="DF3079"/>
                </a:solidFill>
                <a:latin typeface="Söhne Mono"/>
              </a:rPr>
              <a:t>0</a:t>
            </a:r>
            <a:r>
              <a:rPr lang="tr-TR" sz="1400" dirty="0">
                <a:solidFill>
                  <a:srgbClr val="FFFFFF"/>
                </a:solidFill>
                <a:latin typeface="Söhne Mono"/>
              </a:rPr>
              <a:t>; </a:t>
            </a:r>
            <a:r>
              <a:rPr lang="tr-TR" sz="1400" dirty="0" err="1">
                <a:solidFill>
                  <a:srgbClr val="FFFFFF"/>
                </a:solidFill>
                <a:latin typeface="Söhne Mono"/>
              </a:rPr>
              <a:t>maxDigit</a:t>
            </a:r>
            <a:r>
              <a:rPr lang="tr-TR" sz="1400" dirty="0">
                <a:solidFill>
                  <a:srgbClr val="FFFFFF"/>
                </a:solidFill>
                <a:latin typeface="Söhne Mono"/>
              </a:rPr>
              <a:t>--, </a:t>
            </a:r>
            <a:r>
              <a:rPr lang="tr-TR" sz="1400" dirty="0" err="1">
                <a:solidFill>
                  <a:srgbClr val="FFFFFF"/>
                </a:solidFill>
                <a:latin typeface="Söhne Mono"/>
              </a:rPr>
              <a:t>exp</a:t>
            </a:r>
            <a:r>
              <a:rPr lang="tr-TR" sz="1400" dirty="0">
                <a:solidFill>
                  <a:srgbClr val="FFFFFF"/>
                </a:solidFill>
                <a:latin typeface="Söhne Mono"/>
              </a:rPr>
              <a:t> *= </a:t>
            </a:r>
            <a:r>
              <a:rPr lang="tr-TR" sz="1400" dirty="0">
                <a:solidFill>
                  <a:srgbClr val="DF3079"/>
                </a:solidFill>
                <a:latin typeface="Söhne Mono"/>
              </a:rPr>
              <a:t>10</a:t>
            </a:r>
            <a:r>
              <a:rPr lang="tr-TR" sz="1400" dirty="0">
                <a:solidFill>
                  <a:srgbClr val="FFFFFF"/>
                </a:solidFill>
                <a:latin typeface="Söhne Mono"/>
              </a:rPr>
              <a:t>) { </a:t>
            </a:r>
            <a:r>
              <a:rPr lang="tr-TR" sz="1400" dirty="0">
                <a:solidFill>
                  <a:prstClr val="white">
                    <a:lumMod val="75000"/>
                    <a:lumOff val="25000"/>
                  </a:prstClr>
                </a:solidFill>
                <a:latin typeface="Söhne Mono"/>
              </a:rPr>
              <a:t>// Her basamak için sırayla işlemi gerçekleştir</a:t>
            </a:r>
            <a:r>
              <a:rPr lang="tr-TR" sz="1400" dirty="0">
                <a:solidFill>
                  <a:srgbClr val="FFFFFF"/>
                </a:solidFill>
                <a:latin typeface="Söhne Mono"/>
              </a:rPr>
              <a:t> </a:t>
            </a:r>
          </a:p>
          <a:p>
            <a:pPr lvl="0">
              <a:buClr>
                <a:srgbClr val="DE32DE"/>
              </a:buClr>
            </a:pPr>
            <a:r>
              <a:rPr lang="tr-TR" sz="1400" dirty="0" err="1">
                <a:solidFill>
                  <a:srgbClr val="DF3079"/>
                </a:solidFill>
                <a:latin typeface="Söhne Mono"/>
              </a:rPr>
              <a:t>int</a:t>
            </a:r>
            <a:r>
              <a:rPr lang="tr-TR" sz="1400" dirty="0">
                <a:solidFill>
                  <a:srgbClr val="FFFFFF"/>
                </a:solidFill>
                <a:latin typeface="Söhne Mono"/>
              </a:rPr>
              <a:t>[] </a:t>
            </a:r>
            <a:r>
              <a:rPr lang="tr-TR" sz="1400" dirty="0" err="1">
                <a:solidFill>
                  <a:srgbClr val="FFFFFF"/>
                </a:solidFill>
                <a:latin typeface="Söhne Mono"/>
              </a:rPr>
              <a:t>bucket</a:t>
            </a:r>
            <a:r>
              <a:rPr lang="tr-TR" sz="1400" dirty="0">
                <a:solidFill>
                  <a:srgbClr val="FFFFFF"/>
                </a:solidFill>
                <a:latin typeface="Söhne Mono"/>
              </a:rPr>
              <a:t> = </a:t>
            </a:r>
            <a:r>
              <a:rPr lang="tr-TR" sz="1400" dirty="0" err="1">
                <a:solidFill>
                  <a:srgbClr val="2E95D3"/>
                </a:solidFill>
                <a:latin typeface="Söhne Mono"/>
              </a:rPr>
              <a:t>new</a:t>
            </a:r>
            <a:r>
              <a:rPr lang="tr-TR" sz="1400" dirty="0">
                <a:solidFill>
                  <a:srgbClr val="FFFFFF"/>
                </a:solidFill>
                <a:latin typeface="Söhne Mono"/>
              </a:rPr>
              <a:t> </a:t>
            </a:r>
            <a:r>
              <a:rPr lang="tr-TR" sz="1400" dirty="0" err="1">
                <a:solidFill>
                  <a:srgbClr val="F22C3D"/>
                </a:solidFill>
                <a:latin typeface="Söhne Mono"/>
              </a:rPr>
              <a:t>int</a:t>
            </a:r>
            <a:r>
              <a:rPr lang="tr-TR" sz="1400" dirty="0">
                <a:solidFill>
                  <a:srgbClr val="FFFFFF"/>
                </a:solidFill>
                <a:latin typeface="Söhne Mono"/>
              </a:rPr>
              <a:t>[</a:t>
            </a:r>
            <a:r>
              <a:rPr lang="tr-TR" sz="1400" dirty="0">
                <a:solidFill>
                  <a:srgbClr val="DF3079"/>
                </a:solidFill>
                <a:latin typeface="Söhne Mono"/>
              </a:rPr>
              <a:t>10</a:t>
            </a:r>
            <a:r>
              <a:rPr lang="tr-TR" sz="1400" dirty="0">
                <a:solidFill>
                  <a:srgbClr val="FFFFFF"/>
                </a:solidFill>
                <a:latin typeface="Söhne Mono"/>
              </a:rPr>
              <a:t>]; </a:t>
            </a:r>
            <a:r>
              <a:rPr lang="tr-TR" sz="1400" dirty="0">
                <a:solidFill>
                  <a:prstClr val="white">
                    <a:lumMod val="75000"/>
                    <a:lumOff val="25000"/>
                  </a:prstClr>
                </a:solidFill>
                <a:latin typeface="Söhne Mono"/>
              </a:rPr>
              <a:t>// Basamak değerlerini tutmak için 10'luk bir dizi oluştur</a:t>
            </a:r>
            <a:r>
              <a:rPr lang="tr-TR" sz="1400" dirty="0">
                <a:solidFill>
                  <a:srgbClr val="FFFFFF"/>
                </a:solidFill>
                <a:latin typeface="Söhne Mono"/>
              </a:rPr>
              <a:t> </a:t>
            </a:r>
          </a:p>
          <a:p>
            <a:pPr lvl="0">
              <a:buClr>
                <a:srgbClr val="DE32DE"/>
              </a:buClr>
            </a:pPr>
            <a:r>
              <a:rPr lang="tr-TR" sz="1400" dirty="0" err="1">
                <a:solidFill>
                  <a:srgbClr val="2E95D3"/>
                </a:solidFill>
                <a:latin typeface="Söhne Mono"/>
              </a:rPr>
              <a:t>for</a:t>
            </a:r>
            <a:r>
              <a:rPr lang="tr-TR" sz="1400" dirty="0">
                <a:solidFill>
                  <a:srgbClr val="FFFFFF"/>
                </a:solidFill>
                <a:latin typeface="Söhne Mono"/>
              </a:rPr>
              <a:t> (</a:t>
            </a:r>
            <a:r>
              <a:rPr lang="tr-TR" sz="1400" dirty="0" err="1">
                <a:solidFill>
                  <a:srgbClr val="DF3079"/>
                </a:solidFill>
                <a:latin typeface="Söhne Mono"/>
              </a:rPr>
              <a:t>int</a:t>
            </a:r>
            <a:r>
              <a:rPr lang="tr-TR" sz="1400" dirty="0">
                <a:solidFill>
                  <a:srgbClr val="FFFFFF"/>
                </a:solidFill>
                <a:latin typeface="Söhne Mono"/>
              </a:rPr>
              <a:t> </a:t>
            </a:r>
            <a:r>
              <a:rPr lang="tr-TR" sz="1400" dirty="0">
                <a:solidFill>
                  <a:srgbClr val="DF3079"/>
                </a:solidFill>
                <a:latin typeface="Söhne Mono"/>
              </a:rPr>
              <a:t>i</a:t>
            </a:r>
            <a:r>
              <a:rPr lang="tr-TR" sz="1400" dirty="0">
                <a:solidFill>
                  <a:srgbClr val="FFFFFF"/>
                </a:solidFill>
                <a:latin typeface="Söhne Mono"/>
              </a:rPr>
              <a:t> = </a:t>
            </a:r>
            <a:r>
              <a:rPr lang="tr-TR" sz="1400" dirty="0">
                <a:solidFill>
                  <a:srgbClr val="DF3079"/>
                </a:solidFill>
                <a:latin typeface="Söhne Mono"/>
              </a:rPr>
              <a:t>0</a:t>
            </a:r>
            <a:r>
              <a:rPr lang="tr-TR" sz="1400" dirty="0">
                <a:solidFill>
                  <a:srgbClr val="FFFFFF"/>
                </a:solidFill>
                <a:latin typeface="Söhne Mono"/>
              </a:rPr>
              <a:t>; i &lt; </a:t>
            </a:r>
            <a:r>
              <a:rPr lang="tr-TR" sz="1400" dirty="0" err="1">
                <a:solidFill>
                  <a:srgbClr val="FFFFFF"/>
                </a:solidFill>
                <a:latin typeface="Söhne Mono"/>
              </a:rPr>
              <a:t>arr.length</a:t>
            </a:r>
            <a:r>
              <a:rPr lang="tr-TR" sz="1400" dirty="0">
                <a:solidFill>
                  <a:srgbClr val="FFFFFF"/>
                </a:solidFill>
                <a:latin typeface="Söhne Mono"/>
              </a:rPr>
              <a:t>; i++) {</a:t>
            </a:r>
          </a:p>
          <a:p>
            <a:pPr lvl="0">
              <a:buClr>
                <a:srgbClr val="DE32DE"/>
              </a:buClr>
            </a:pPr>
            <a:r>
              <a:rPr lang="tr-TR" sz="1400" dirty="0">
                <a:solidFill>
                  <a:srgbClr val="FFFFFF"/>
                </a:solidFill>
                <a:latin typeface="Söhne Mono"/>
              </a:rPr>
              <a:t> </a:t>
            </a:r>
            <a:r>
              <a:rPr lang="tr-TR" sz="1400" dirty="0">
                <a:solidFill>
                  <a:prstClr val="white">
                    <a:lumMod val="75000"/>
                    <a:lumOff val="25000"/>
                  </a:prstClr>
                </a:solidFill>
                <a:latin typeface="Söhne Mono"/>
              </a:rPr>
              <a:t>// Her sayının ilgili basamak değerini bul ve say</a:t>
            </a:r>
            <a:r>
              <a:rPr lang="tr-TR" sz="1400" dirty="0">
                <a:solidFill>
                  <a:srgbClr val="FFFFFF"/>
                </a:solidFill>
                <a:latin typeface="Söhne Mono"/>
              </a:rPr>
              <a:t> </a:t>
            </a:r>
          </a:p>
          <a:p>
            <a:pPr lvl="0">
              <a:buClr>
                <a:srgbClr val="DE32DE"/>
              </a:buClr>
            </a:pPr>
            <a:r>
              <a:rPr lang="tr-TR" sz="1400" dirty="0" err="1">
                <a:solidFill>
                  <a:srgbClr val="DF3079"/>
                </a:solidFill>
                <a:latin typeface="Söhne Mono"/>
              </a:rPr>
              <a:t>int</a:t>
            </a:r>
            <a:r>
              <a:rPr lang="tr-TR" sz="1400" dirty="0">
                <a:solidFill>
                  <a:srgbClr val="FFFFFF"/>
                </a:solidFill>
                <a:latin typeface="Söhne Mono"/>
              </a:rPr>
              <a:t> </a:t>
            </a:r>
            <a:r>
              <a:rPr lang="tr-TR" sz="1400" dirty="0" err="1">
                <a:solidFill>
                  <a:srgbClr val="DF3079"/>
                </a:solidFill>
                <a:latin typeface="Söhne Mono"/>
              </a:rPr>
              <a:t>digit</a:t>
            </a:r>
            <a:r>
              <a:rPr lang="tr-TR" sz="1400" dirty="0">
                <a:solidFill>
                  <a:srgbClr val="FFFFFF"/>
                </a:solidFill>
                <a:latin typeface="Söhne Mono"/>
              </a:rPr>
              <a:t> = (</a:t>
            </a:r>
            <a:r>
              <a:rPr lang="tr-TR" sz="1400" dirty="0" err="1">
                <a:solidFill>
                  <a:srgbClr val="FFFFFF"/>
                </a:solidFill>
                <a:latin typeface="Söhne Mono"/>
              </a:rPr>
              <a:t>arr</a:t>
            </a:r>
            <a:r>
              <a:rPr lang="tr-TR" sz="1400" dirty="0">
                <a:solidFill>
                  <a:srgbClr val="FFFFFF"/>
                </a:solidFill>
                <a:latin typeface="Söhne Mono"/>
              </a:rPr>
              <a:t>[i] / </a:t>
            </a:r>
            <a:r>
              <a:rPr lang="tr-TR" sz="1400" dirty="0" err="1">
                <a:solidFill>
                  <a:srgbClr val="FFFFFF"/>
                </a:solidFill>
                <a:latin typeface="Söhne Mono"/>
              </a:rPr>
              <a:t>exp</a:t>
            </a:r>
            <a:r>
              <a:rPr lang="tr-TR" sz="1400" dirty="0">
                <a:solidFill>
                  <a:srgbClr val="FFFFFF"/>
                </a:solidFill>
                <a:latin typeface="Söhne Mono"/>
              </a:rPr>
              <a:t>) % </a:t>
            </a:r>
            <a:r>
              <a:rPr lang="tr-TR" sz="1400" dirty="0">
                <a:solidFill>
                  <a:srgbClr val="DF3079"/>
                </a:solidFill>
                <a:latin typeface="Söhne Mono"/>
              </a:rPr>
              <a:t>10</a:t>
            </a:r>
            <a:r>
              <a:rPr lang="tr-TR" sz="1400" dirty="0">
                <a:solidFill>
                  <a:srgbClr val="FFFFFF"/>
                </a:solidFill>
                <a:latin typeface="Söhne Mono"/>
              </a:rPr>
              <a:t>; </a:t>
            </a:r>
          </a:p>
          <a:p>
            <a:pPr lvl="0">
              <a:buClr>
                <a:srgbClr val="DE32DE"/>
              </a:buClr>
            </a:pPr>
            <a:r>
              <a:rPr lang="tr-TR" sz="1400" dirty="0" err="1">
                <a:solidFill>
                  <a:srgbClr val="FFFFFF"/>
                </a:solidFill>
                <a:latin typeface="Söhne Mono"/>
              </a:rPr>
              <a:t>bucket</a:t>
            </a:r>
            <a:r>
              <a:rPr lang="tr-TR" sz="1400" dirty="0">
                <a:solidFill>
                  <a:srgbClr val="FFFFFF"/>
                </a:solidFill>
                <a:latin typeface="Söhne Mono"/>
              </a:rPr>
              <a:t>[</a:t>
            </a:r>
            <a:r>
              <a:rPr lang="tr-TR" sz="1400" dirty="0" err="1">
                <a:solidFill>
                  <a:srgbClr val="FFFFFF"/>
                </a:solidFill>
                <a:latin typeface="Söhne Mono"/>
              </a:rPr>
              <a:t>digit</a:t>
            </a:r>
            <a:r>
              <a:rPr lang="tr-TR" sz="1400" dirty="0">
                <a:solidFill>
                  <a:srgbClr val="FFFFFF"/>
                </a:solidFill>
                <a:latin typeface="Söhne Mono"/>
              </a:rPr>
              <a:t>]++; } </a:t>
            </a:r>
          </a:p>
          <a:p>
            <a:pPr lvl="0">
              <a:buClr>
                <a:srgbClr val="DE32DE"/>
              </a:buClr>
            </a:pPr>
            <a:r>
              <a:rPr lang="tr-TR" sz="1400" dirty="0">
                <a:solidFill>
                  <a:prstClr val="white">
                    <a:lumMod val="75000"/>
                    <a:lumOff val="25000"/>
                  </a:prstClr>
                </a:solidFill>
                <a:latin typeface="Söhne Mono"/>
              </a:rPr>
              <a:t>// </a:t>
            </a:r>
            <a:r>
              <a:rPr lang="tr-TR" sz="1400" dirty="0" err="1">
                <a:solidFill>
                  <a:prstClr val="white">
                    <a:lumMod val="75000"/>
                    <a:lumOff val="25000"/>
                  </a:prstClr>
                </a:solidFill>
                <a:latin typeface="Söhne Mono"/>
              </a:rPr>
              <a:t>bucket</a:t>
            </a:r>
            <a:r>
              <a:rPr lang="tr-TR" sz="1400" dirty="0">
                <a:solidFill>
                  <a:prstClr val="white">
                    <a:lumMod val="75000"/>
                    <a:lumOff val="25000"/>
                  </a:prstClr>
                </a:solidFill>
                <a:latin typeface="Söhne Mono"/>
              </a:rPr>
              <a:t> dizisindeki değerleri toplayarak ilgili basamak için pozisyonları belirle</a:t>
            </a:r>
            <a:r>
              <a:rPr lang="tr-TR" sz="1400" dirty="0">
                <a:solidFill>
                  <a:srgbClr val="FFFFFF"/>
                </a:solidFill>
                <a:latin typeface="Söhne Mono"/>
              </a:rPr>
              <a:t> </a:t>
            </a:r>
          </a:p>
          <a:p>
            <a:pPr lvl="0">
              <a:buClr>
                <a:srgbClr val="DE32DE"/>
              </a:buClr>
            </a:pPr>
            <a:r>
              <a:rPr lang="tr-TR" sz="1400" dirty="0" err="1">
                <a:solidFill>
                  <a:srgbClr val="2E95D3"/>
                </a:solidFill>
                <a:latin typeface="Söhne Mono"/>
              </a:rPr>
              <a:t>for</a:t>
            </a:r>
            <a:r>
              <a:rPr lang="tr-TR" sz="1400" dirty="0">
                <a:solidFill>
                  <a:srgbClr val="FFFFFF"/>
                </a:solidFill>
                <a:latin typeface="Söhne Mono"/>
              </a:rPr>
              <a:t> (</a:t>
            </a:r>
            <a:r>
              <a:rPr lang="tr-TR" sz="1400" dirty="0" err="1">
                <a:solidFill>
                  <a:srgbClr val="DF3079"/>
                </a:solidFill>
                <a:latin typeface="Söhne Mono"/>
              </a:rPr>
              <a:t>int</a:t>
            </a:r>
            <a:r>
              <a:rPr lang="tr-TR" sz="1400" dirty="0">
                <a:solidFill>
                  <a:srgbClr val="FFFFFF"/>
                </a:solidFill>
                <a:latin typeface="Söhne Mono"/>
              </a:rPr>
              <a:t> </a:t>
            </a:r>
            <a:r>
              <a:rPr lang="tr-TR" sz="1400" dirty="0">
                <a:solidFill>
                  <a:srgbClr val="DF3079"/>
                </a:solidFill>
                <a:latin typeface="Söhne Mono"/>
              </a:rPr>
              <a:t>i</a:t>
            </a:r>
            <a:r>
              <a:rPr lang="tr-TR" sz="1400" dirty="0">
                <a:solidFill>
                  <a:srgbClr val="FFFFFF"/>
                </a:solidFill>
                <a:latin typeface="Söhne Mono"/>
              </a:rPr>
              <a:t> = </a:t>
            </a:r>
            <a:r>
              <a:rPr lang="tr-TR" sz="1400" dirty="0">
                <a:solidFill>
                  <a:srgbClr val="DF3079"/>
                </a:solidFill>
                <a:latin typeface="Söhne Mono"/>
              </a:rPr>
              <a:t>1</a:t>
            </a:r>
            <a:r>
              <a:rPr lang="tr-TR" sz="1400" dirty="0">
                <a:solidFill>
                  <a:srgbClr val="FFFFFF"/>
                </a:solidFill>
                <a:latin typeface="Söhne Mono"/>
              </a:rPr>
              <a:t>; i &lt; </a:t>
            </a:r>
            <a:r>
              <a:rPr lang="tr-TR" sz="1400" dirty="0">
                <a:solidFill>
                  <a:srgbClr val="DF3079"/>
                </a:solidFill>
                <a:latin typeface="Söhne Mono"/>
              </a:rPr>
              <a:t>10</a:t>
            </a:r>
            <a:r>
              <a:rPr lang="tr-TR" sz="1400" dirty="0">
                <a:solidFill>
                  <a:srgbClr val="FFFFFF"/>
                </a:solidFill>
                <a:latin typeface="Söhne Mono"/>
              </a:rPr>
              <a:t>; i++) { </a:t>
            </a:r>
          </a:p>
          <a:p>
            <a:pPr lvl="0">
              <a:buClr>
                <a:srgbClr val="DE32DE"/>
              </a:buClr>
            </a:pPr>
            <a:r>
              <a:rPr lang="tr-TR" sz="1400" dirty="0" err="1">
                <a:solidFill>
                  <a:srgbClr val="FFFFFF"/>
                </a:solidFill>
                <a:latin typeface="Söhne Mono"/>
              </a:rPr>
              <a:t>bucket</a:t>
            </a:r>
            <a:r>
              <a:rPr lang="tr-TR" sz="1400" dirty="0">
                <a:solidFill>
                  <a:srgbClr val="FFFFFF"/>
                </a:solidFill>
                <a:latin typeface="Söhne Mono"/>
              </a:rPr>
              <a:t>[i] += </a:t>
            </a:r>
            <a:r>
              <a:rPr lang="tr-TR" sz="1400" dirty="0" err="1">
                <a:solidFill>
                  <a:srgbClr val="FFFFFF"/>
                </a:solidFill>
                <a:latin typeface="Söhne Mono"/>
              </a:rPr>
              <a:t>bucket</a:t>
            </a:r>
            <a:r>
              <a:rPr lang="tr-TR" sz="1400" dirty="0">
                <a:solidFill>
                  <a:srgbClr val="FFFFFF"/>
                </a:solidFill>
                <a:latin typeface="Söhne Mono"/>
              </a:rPr>
              <a:t>[i - </a:t>
            </a:r>
            <a:r>
              <a:rPr lang="tr-TR" sz="1400" dirty="0">
                <a:solidFill>
                  <a:srgbClr val="DF3079"/>
                </a:solidFill>
                <a:latin typeface="Söhne Mono"/>
              </a:rPr>
              <a:t>1</a:t>
            </a:r>
            <a:r>
              <a:rPr lang="tr-TR" sz="1400" dirty="0">
                <a:solidFill>
                  <a:srgbClr val="FFFFFF"/>
                </a:solidFill>
                <a:latin typeface="Söhne Mono"/>
              </a:rPr>
              <a:t>];} </a:t>
            </a:r>
          </a:p>
          <a:p>
            <a:pPr lvl="0">
              <a:buClr>
                <a:srgbClr val="DE32DE"/>
              </a:buClr>
            </a:pPr>
            <a:r>
              <a:rPr lang="tr-TR" sz="1400" dirty="0" err="1">
                <a:solidFill>
                  <a:srgbClr val="DF3079"/>
                </a:solidFill>
                <a:latin typeface="Söhne Mono"/>
              </a:rPr>
              <a:t>int</a:t>
            </a:r>
            <a:r>
              <a:rPr lang="tr-TR" sz="1400" dirty="0">
                <a:solidFill>
                  <a:srgbClr val="FFFFFF"/>
                </a:solidFill>
                <a:latin typeface="Söhne Mono"/>
              </a:rPr>
              <a:t>[] </a:t>
            </a:r>
            <a:r>
              <a:rPr lang="tr-TR" sz="1400" dirty="0" err="1">
                <a:solidFill>
                  <a:srgbClr val="FFFFFF"/>
                </a:solidFill>
                <a:latin typeface="Söhne Mono"/>
              </a:rPr>
              <a:t>output</a:t>
            </a:r>
            <a:r>
              <a:rPr lang="tr-TR" sz="1400" dirty="0">
                <a:solidFill>
                  <a:srgbClr val="FFFFFF"/>
                </a:solidFill>
                <a:latin typeface="Söhne Mono"/>
              </a:rPr>
              <a:t> = </a:t>
            </a:r>
            <a:r>
              <a:rPr lang="tr-TR" sz="1400" dirty="0" err="1">
                <a:solidFill>
                  <a:srgbClr val="2E95D3"/>
                </a:solidFill>
                <a:latin typeface="Söhne Mono"/>
              </a:rPr>
              <a:t>new</a:t>
            </a:r>
            <a:r>
              <a:rPr lang="tr-TR" sz="1400" dirty="0">
                <a:solidFill>
                  <a:srgbClr val="FFFFFF"/>
                </a:solidFill>
                <a:latin typeface="Söhne Mono"/>
              </a:rPr>
              <a:t> </a:t>
            </a:r>
            <a:r>
              <a:rPr lang="tr-TR" sz="1400" dirty="0" err="1">
                <a:solidFill>
                  <a:srgbClr val="F22C3D"/>
                </a:solidFill>
                <a:latin typeface="Söhne Mono"/>
              </a:rPr>
              <a:t>int</a:t>
            </a:r>
            <a:r>
              <a:rPr lang="tr-TR" sz="1400" dirty="0">
                <a:solidFill>
                  <a:srgbClr val="FFFFFF"/>
                </a:solidFill>
                <a:latin typeface="Söhne Mono"/>
              </a:rPr>
              <a:t>[</a:t>
            </a:r>
            <a:r>
              <a:rPr lang="tr-TR" sz="1400" dirty="0" err="1">
                <a:solidFill>
                  <a:srgbClr val="FFFFFF"/>
                </a:solidFill>
                <a:latin typeface="Söhne Mono"/>
              </a:rPr>
              <a:t>arr.length</a:t>
            </a:r>
            <a:r>
              <a:rPr lang="tr-TR" sz="1400" dirty="0">
                <a:solidFill>
                  <a:srgbClr val="FFFFFF"/>
                </a:solidFill>
                <a:latin typeface="Söhne Mono"/>
              </a:rPr>
              <a:t>];</a:t>
            </a:r>
          </a:p>
          <a:p>
            <a:pPr lvl="0">
              <a:buClr>
                <a:srgbClr val="DE32DE"/>
              </a:buClr>
            </a:pPr>
            <a:r>
              <a:rPr lang="tr-TR" sz="1400" dirty="0">
                <a:solidFill>
                  <a:srgbClr val="FFFFFF"/>
                </a:solidFill>
                <a:latin typeface="Söhne Mono"/>
              </a:rPr>
              <a:t> </a:t>
            </a:r>
            <a:r>
              <a:rPr lang="tr-TR" sz="1400" dirty="0">
                <a:solidFill>
                  <a:prstClr val="white">
                    <a:lumMod val="75000"/>
                    <a:lumOff val="25000"/>
                  </a:prstClr>
                </a:solidFill>
                <a:latin typeface="Söhne Mono"/>
              </a:rPr>
              <a:t>// Sıralı değerleri tutmak için bir çıkış dizisi oluştur</a:t>
            </a:r>
            <a:r>
              <a:rPr lang="tr-TR" sz="1400" dirty="0">
                <a:solidFill>
                  <a:srgbClr val="FFFFFF"/>
                </a:solidFill>
                <a:latin typeface="Söhne Mono"/>
              </a:rPr>
              <a:t> </a:t>
            </a:r>
          </a:p>
          <a:p>
            <a:pPr lvl="0">
              <a:buClr>
                <a:srgbClr val="DE32DE"/>
              </a:buClr>
            </a:pPr>
            <a:r>
              <a:rPr lang="tr-TR" sz="1400" dirty="0" err="1">
                <a:solidFill>
                  <a:srgbClr val="2E95D3"/>
                </a:solidFill>
                <a:latin typeface="Söhne Mono"/>
              </a:rPr>
              <a:t>for</a:t>
            </a:r>
            <a:r>
              <a:rPr lang="tr-TR" sz="1400" dirty="0">
                <a:solidFill>
                  <a:srgbClr val="FFFFFF"/>
                </a:solidFill>
                <a:latin typeface="Söhne Mono"/>
              </a:rPr>
              <a:t> (</a:t>
            </a:r>
            <a:r>
              <a:rPr lang="tr-TR" sz="1400" dirty="0" err="1">
                <a:solidFill>
                  <a:srgbClr val="DF3079"/>
                </a:solidFill>
                <a:latin typeface="Söhne Mono"/>
              </a:rPr>
              <a:t>int</a:t>
            </a:r>
            <a:r>
              <a:rPr lang="tr-TR" sz="1400" dirty="0">
                <a:solidFill>
                  <a:srgbClr val="FFFFFF"/>
                </a:solidFill>
                <a:latin typeface="Söhne Mono"/>
              </a:rPr>
              <a:t> </a:t>
            </a:r>
            <a:r>
              <a:rPr lang="tr-TR" sz="1400" dirty="0">
                <a:solidFill>
                  <a:srgbClr val="DF3079"/>
                </a:solidFill>
                <a:latin typeface="Söhne Mono"/>
              </a:rPr>
              <a:t>i</a:t>
            </a:r>
            <a:r>
              <a:rPr lang="tr-TR" sz="1400" dirty="0">
                <a:solidFill>
                  <a:srgbClr val="FFFFFF"/>
                </a:solidFill>
                <a:latin typeface="Söhne Mono"/>
              </a:rPr>
              <a:t> = </a:t>
            </a:r>
            <a:r>
              <a:rPr lang="tr-TR" sz="1400" dirty="0" err="1">
                <a:solidFill>
                  <a:srgbClr val="FFFFFF"/>
                </a:solidFill>
                <a:latin typeface="Söhne Mono"/>
              </a:rPr>
              <a:t>arr.length</a:t>
            </a:r>
            <a:r>
              <a:rPr lang="tr-TR" sz="1400" dirty="0">
                <a:solidFill>
                  <a:srgbClr val="FFFFFF"/>
                </a:solidFill>
                <a:latin typeface="Söhne Mono"/>
              </a:rPr>
              <a:t> - </a:t>
            </a:r>
            <a:r>
              <a:rPr lang="tr-TR" sz="1400" dirty="0">
                <a:solidFill>
                  <a:srgbClr val="DF3079"/>
                </a:solidFill>
                <a:latin typeface="Söhne Mono"/>
              </a:rPr>
              <a:t>1</a:t>
            </a:r>
            <a:r>
              <a:rPr lang="tr-TR" sz="1400" dirty="0">
                <a:solidFill>
                  <a:srgbClr val="FFFFFF"/>
                </a:solidFill>
                <a:latin typeface="Söhne Mono"/>
              </a:rPr>
              <a:t>; i &gt;= </a:t>
            </a:r>
            <a:r>
              <a:rPr lang="tr-TR" sz="1400" dirty="0">
                <a:solidFill>
                  <a:srgbClr val="DF3079"/>
                </a:solidFill>
                <a:latin typeface="Söhne Mono"/>
              </a:rPr>
              <a:t>0</a:t>
            </a:r>
            <a:r>
              <a:rPr lang="tr-TR" sz="1400" dirty="0">
                <a:solidFill>
                  <a:srgbClr val="FFFFFF"/>
                </a:solidFill>
                <a:latin typeface="Söhne Mono"/>
              </a:rPr>
              <a:t>; i--) { </a:t>
            </a:r>
          </a:p>
          <a:p>
            <a:pPr lvl="0">
              <a:buClr>
                <a:srgbClr val="DE32DE"/>
              </a:buClr>
            </a:pPr>
            <a:r>
              <a:rPr lang="tr-TR" sz="1400" dirty="0">
                <a:solidFill>
                  <a:prstClr val="white">
                    <a:lumMod val="75000"/>
                    <a:lumOff val="25000"/>
                  </a:prstClr>
                </a:solidFill>
                <a:latin typeface="Söhne Mono"/>
              </a:rPr>
              <a:t>// Diziyi tersten dolaşarak sıralama işlemini yap</a:t>
            </a:r>
            <a:r>
              <a:rPr lang="tr-TR" sz="1400" dirty="0">
                <a:solidFill>
                  <a:srgbClr val="FFFFFF"/>
                </a:solidFill>
                <a:latin typeface="Söhne Mono"/>
              </a:rPr>
              <a:t> </a:t>
            </a:r>
          </a:p>
          <a:p>
            <a:pPr lvl="0">
              <a:buClr>
                <a:srgbClr val="DE32DE"/>
              </a:buClr>
            </a:pPr>
            <a:r>
              <a:rPr lang="tr-TR" sz="1400" dirty="0" err="1">
                <a:solidFill>
                  <a:srgbClr val="DF3079"/>
                </a:solidFill>
                <a:latin typeface="Söhne Mono"/>
              </a:rPr>
              <a:t>int</a:t>
            </a:r>
            <a:r>
              <a:rPr lang="tr-TR" sz="1400" dirty="0">
                <a:solidFill>
                  <a:srgbClr val="FFFFFF"/>
                </a:solidFill>
                <a:latin typeface="Söhne Mono"/>
              </a:rPr>
              <a:t> </a:t>
            </a:r>
            <a:r>
              <a:rPr lang="tr-TR" sz="1400" dirty="0" err="1">
                <a:solidFill>
                  <a:srgbClr val="DF3079"/>
                </a:solidFill>
                <a:latin typeface="Söhne Mono"/>
              </a:rPr>
              <a:t>digit</a:t>
            </a:r>
            <a:r>
              <a:rPr lang="tr-TR" sz="1400" dirty="0">
                <a:solidFill>
                  <a:srgbClr val="FFFFFF"/>
                </a:solidFill>
                <a:latin typeface="Söhne Mono"/>
              </a:rPr>
              <a:t> = (</a:t>
            </a:r>
            <a:r>
              <a:rPr lang="tr-TR" sz="1400" dirty="0" err="1">
                <a:solidFill>
                  <a:srgbClr val="FFFFFF"/>
                </a:solidFill>
                <a:latin typeface="Söhne Mono"/>
              </a:rPr>
              <a:t>arr</a:t>
            </a:r>
            <a:r>
              <a:rPr lang="tr-TR" sz="1400" dirty="0">
                <a:solidFill>
                  <a:srgbClr val="FFFFFF"/>
                </a:solidFill>
                <a:latin typeface="Söhne Mono"/>
              </a:rPr>
              <a:t>[i] / </a:t>
            </a:r>
            <a:r>
              <a:rPr lang="tr-TR" sz="1400" dirty="0" err="1">
                <a:solidFill>
                  <a:srgbClr val="FFFFFF"/>
                </a:solidFill>
                <a:latin typeface="Söhne Mono"/>
              </a:rPr>
              <a:t>exp</a:t>
            </a:r>
            <a:r>
              <a:rPr lang="tr-TR" sz="1400" dirty="0">
                <a:solidFill>
                  <a:srgbClr val="FFFFFF"/>
                </a:solidFill>
                <a:latin typeface="Söhne Mono"/>
              </a:rPr>
              <a:t>) % </a:t>
            </a:r>
            <a:r>
              <a:rPr lang="tr-TR" sz="1400" dirty="0">
                <a:solidFill>
                  <a:srgbClr val="DF3079"/>
                </a:solidFill>
                <a:latin typeface="Söhne Mono"/>
              </a:rPr>
              <a:t>10</a:t>
            </a:r>
            <a:r>
              <a:rPr lang="tr-TR" sz="1400" dirty="0">
                <a:solidFill>
                  <a:srgbClr val="FFFFFF"/>
                </a:solidFill>
                <a:latin typeface="Söhne Mono"/>
              </a:rPr>
              <a:t>; </a:t>
            </a:r>
          </a:p>
          <a:p>
            <a:pPr lvl="0">
              <a:buClr>
                <a:srgbClr val="DE32DE"/>
              </a:buClr>
            </a:pPr>
            <a:r>
              <a:rPr lang="tr-TR" sz="1400" dirty="0" err="1">
                <a:solidFill>
                  <a:srgbClr val="FFFFFF"/>
                </a:solidFill>
                <a:latin typeface="Söhne Mono"/>
              </a:rPr>
              <a:t>output</a:t>
            </a:r>
            <a:r>
              <a:rPr lang="tr-TR" sz="1400" dirty="0">
                <a:solidFill>
                  <a:srgbClr val="FFFFFF"/>
                </a:solidFill>
                <a:latin typeface="Söhne Mono"/>
              </a:rPr>
              <a:t>[--</a:t>
            </a:r>
            <a:r>
              <a:rPr lang="tr-TR" sz="1400" dirty="0" err="1">
                <a:solidFill>
                  <a:srgbClr val="FFFFFF"/>
                </a:solidFill>
                <a:latin typeface="Söhne Mono"/>
              </a:rPr>
              <a:t>bucket</a:t>
            </a:r>
            <a:r>
              <a:rPr lang="tr-TR" sz="1400" dirty="0">
                <a:solidFill>
                  <a:srgbClr val="FFFFFF"/>
                </a:solidFill>
                <a:latin typeface="Söhne Mono"/>
              </a:rPr>
              <a:t>[</a:t>
            </a:r>
            <a:r>
              <a:rPr lang="tr-TR" sz="1400" dirty="0" err="1">
                <a:solidFill>
                  <a:srgbClr val="FFFFFF"/>
                </a:solidFill>
                <a:latin typeface="Söhne Mono"/>
              </a:rPr>
              <a:t>digit</a:t>
            </a:r>
            <a:r>
              <a:rPr lang="tr-TR" sz="1400" dirty="0">
                <a:solidFill>
                  <a:srgbClr val="FFFFFF"/>
                </a:solidFill>
                <a:latin typeface="Söhne Mono"/>
              </a:rPr>
              <a:t>]] = </a:t>
            </a:r>
            <a:r>
              <a:rPr lang="tr-TR" sz="1400" dirty="0" err="1">
                <a:solidFill>
                  <a:srgbClr val="FFFFFF"/>
                </a:solidFill>
                <a:latin typeface="Söhne Mono"/>
              </a:rPr>
              <a:t>arr</a:t>
            </a:r>
            <a:r>
              <a:rPr lang="tr-TR" sz="1400" dirty="0">
                <a:solidFill>
                  <a:srgbClr val="FFFFFF"/>
                </a:solidFill>
                <a:latin typeface="Söhne Mono"/>
              </a:rPr>
              <a:t>[i]; }</a:t>
            </a:r>
          </a:p>
          <a:p>
            <a:pPr lvl="0">
              <a:buClr>
                <a:srgbClr val="DE32DE"/>
              </a:buClr>
            </a:pPr>
            <a:r>
              <a:rPr lang="tr-TR" sz="1400" dirty="0">
                <a:solidFill>
                  <a:srgbClr val="FFFFFF"/>
                </a:solidFill>
                <a:latin typeface="Söhne Mono"/>
              </a:rPr>
              <a:t> </a:t>
            </a:r>
            <a:r>
              <a:rPr lang="tr-TR" sz="1400" dirty="0">
                <a:solidFill>
                  <a:prstClr val="white">
                    <a:lumMod val="75000"/>
                    <a:lumOff val="25000"/>
                  </a:prstClr>
                </a:solidFill>
                <a:latin typeface="Söhne Mono"/>
              </a:rPr>
              <a:t>// Sıralanmış değerleri orijinal diziye kopyala</a:t>
            </a:r>
            <a:r>
              <a:rPr lang="tr-TR" sz="1400" dirty="0">
                <a:solidFill>
                  <a:srgbClr val="FFFFFF"/>
                </a:solidFill>
                <a:latin typeface="Söhne Mono"/>
              </a:rPr>
              <a:t> </a:t>
            </a:r>
          </a:p>
          <a:p>
            <a:pPr lvl="0">
              <a:buClr>
                <a:srgbClr val="DE32DE"/>
              </a:buClr>
            </a:pPr>
            <a:r>
              <a:rPr lang="tr-TR" sz="1400" dirty="0" err="1">
                <a:solidFill>
                  <a:srgbClr val="2E95D3"/>
                </a:solidFill>
                <a:latin typeface="Söhne Mono"/>
              </a:rPr>
              <a:t>for</a:t>
            </a:r>
            <a:r>
              <a:rPr lang="tr-TR" sz="1400" dirty="0">
                <a:solidFill>
                  <a:srgbClr val="FFFFFF"/>
                </a:solidFill>
                <a:latin typeface="Söhne Mono"/>
              </a:rPr>
              <a:t> (</a:t>
            </a:r>
            <a:r>
              <a:rPr lang="tr-TR" sz="1400" dirty="0" err="1">
                <a:solidFill>
                  <a:srgbClr val="DF3079"/>
                </a:solidFill>
                <a:latin typeface="Söhne Mono"/>
              </a:rPr>
              <a:t>int</a:t>
            </a:r>
            <a:r>
              <a:rPr lang="tr-TR" sz="1400" dirty="0">
                <a:solidFill>
                  <a:srgbClr val="FFFFFF"/>
                </a:solidFill>
                <a:latin typeface="Söhne Mono"/>
              </a:rPr>
              <a:t> </a:t>
            </a:r>
            <a:r>
              <a:rPr lang="tr-TR" sz="1400" dirty="0">
                <a:solidFill>
                  <a:srgbClr val="DF3079"/>
                </a:solidFill>
                <a:latin typeface="Söhne Mono"/>
              </a:rPr>
              <a:t>i</a:t>
            </a:r>
            <a:r>
              <a:rPr lang="tr-TR" sz="1400" dirty="0">
                <a:solidFill>
                  <a:srgbClr val="FFFFFF"/>
                </a:solidFill>
                <a:latin typeface="Söhne Mono"/>
              </a:rPr>
              <a:t> = </a:t>
            </a:r>
            <a:r>
              <a:rPr lang="tr-TR" sz="1400" dirty="0">
                <a:solidFill>
                  <a:srgbClr val="DF3079"/>
                </a:solidFill>
                <a:latin typeface="Söhne Mono"/>
              </a:rPr>
              <a:t>0</a:t>
            </a:r>
            <a:r>
              <a:rPr lang="tr-TR" sz="1400" dirty="0">
                <a:solidFill>
                  <a:srgbClr val="FFFFFF"/>
                </a:solidFill>
                <a:latin typeface="Söhne Mono"/>
              </a:rPr>
              <a:t>; i &lt; </a:t>
            </a:r>
            <a:r>
              <a:rPr lang="tr-TR" sz="1400" dirty="0" err="1">
                <a:solidFill>
                  <a:srgbClr val="FFFFFF"/>
                </a:solidFill>
                <a:latin typeface="Söhne Mono"/>
              </a:rPr>
              <a:t>arr.length</a:t>
            </a:r>
            <a:r>
              <a:rPr lang="tr-TR" sz="1400" dirty="0">
                <a:solidFill>
                  <a:srgbClr val="FFFFFF"/>
                </a:solidFill>
                <a:latin typeface="Söhne Mono"/>
              </a:rPr>
              <a:t>; i++) { </a:t>
            </a:r>
          </a:p>
          <a:p>
            <a:pPr lvl="0">
              <a:buClr>
                <a:srgbClr val="DE32DE"/>
              </a:buClr>
            </a:pPr>
            <a:r>
              <a:rPr lang="tr-TR" sz="1400" dirty="0" err="1">
                <a:solidFill>
                  <a:srgbClr val="FFFFFF"/>
                </a:solidFill>
                <a:latin typeface="Söhne Mono"/>
              </a:rPr>
              <a:t>arr</a:t>
            </a:r>
            <a:r>
              <a:rPr lang="tr-TR" sz="1400" dirty="0">
                <a:solidFill>
                  <a:srgbClr val="FFFFFF"/>
                </a:solidFill>
                <a:latin typeface="Söhne Mono"/>
              </a:rPr>
              <a:t>[i] = </a:t>
            </a:r>
            <a:r>
              <a:rPr lang="tr-TR" sz="1400" dirty="0" err="1">
                <a:solidFill>
                  <a:srgbClr val="FFFFFF"/>
                </a:solidFill>
                <a:latin typeface="Söhne Mono"/>
              </a:rPr>
              <a:t>output</a:t>
            </a:r>
            <a:r>
              <a:rPr lang="tr-TR" sz="1400" dirty="0">
                <a:solidFill>
                  <a:srgbClr val="FFFFFF"/>
                </a:solidFill>
                <a:latin typeface="Söhne Mono"/>
              </a:rPr>
              <a:t>[i]; } } </a:t>
            </a:r>
            <a:r>
              <a:rPr lang="tr-TR" sz="1400">
                <a:solidFill>
                  <a:srgbClr val="FFFFFF"/>
                </a:solidFill>
                <a:latin typeface="Söhne Mono"/>
              </a:rPr>
              <a:t>} }</a:t>
            </a:r>
            <a:r>
              <a:rPr lang="tr-TR" sz="1400">
                <a:solidFill>
                  <a:prstClr val="white">
                    <a:lumMod val="75000"/>
                    <a:lumOff val="25000"/>
                  </a:prstClr>
                </a:solidFill>
              </a:rPr>
              <a:t>                                                                                            //Çıktısı </a:t>
            </a:r>
            <a:r>
              <a:rPr lang="tr-TR" sz="1400" dirty="0">
                <a:solidFill>
                  <a:prstClr val="white">
                    <a:lumMod val="75000"/>
                    <a:lumOff val="25000"/>
                  </a:prstClr>
                </a:solidFill>
              </a:rPr>
              <a:t>2 24 45 66 75 90 170 802 </a:t>
            </a:r>
          </a:p>
        </p:txBody>
      </p:sp>
    </p:spTree>
    <p:extLst>
      <p:ext uri="{BB962C8B-B14F-4D97-AF65-F5344CB8AC3E}">
        <p14:creationId xmlns:p14="http://schemas.microsoft.com/office/powerpoint/2010/main" val="618956954"/>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RADİX SORT 1">
            <a:hlinkClick r:id="" action="ppaction://media"/>
            <a:extLst>
              <a:ext uri="{FF2B5EF4-FFF2-40B4-BE49-F238E27FC236}">
                <a16:creationId xmlns:a16="http://schemas.microsoft.com/office/drawing/2014/main" id="{D67D6700-505C-C017-CB2A-1B7D356DDC8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552506" y="1600200"/>
            <a:ext cx="9660336" cy="4727864"/>
          </a:xfrm>
        </p:spPr>
      </p:pic>
      <p:sp>
        <p:nvSpPr>
          <p:cNvPr id="8" name="Metin kutusu 7">
            <a:extLst>
              <a:ext uri="{FF2B5EF4-FFF2-40B4-BE49-F238E27FC236}">
                <a16:creationId xmlns:a16="http://schemas.microsoft.com/office/drawing/2014/main" id="{D30DCCBB-01C4-35F2-4C8E-6500D48563BC}"/>
              </a:ext>
            </a:extLst>
          </p:cNvPr>
          <p:cNvSpPr txBox="1"/>
          <p:nvPr/>
        </p:nvSpPr>
        <p:spPr>
          <a:xfrm>
            <a:off x="1544781" y="384464"/>
            <a:ext cx="9102437" cy="707886"/>
          </a:xfrm>
          <a:prstGeom prst="rect">
            <a:avLst/>
          </a:prstGeom>
          <a:noFill/>
        </p:spPr>
        <p:txBody>
          <a:bodyPr wrap="square" rtlCol="0">
            <a:spAutoFit/>
          </a:bodyPr>
          <a:lstStyle/>
          <a:p>
            <a:pPr algn="ctr"/>
            <a:r>
              <a:rPr lang="tr-TR" sz="4000" dirty="0">
                <a:solidFill>
                  <a:schemeClr val="accent1">
                    <a:lumMod val="75000"/>
                  </a:schemeClr>
                </a:solidFill>
              </a:rPr>
              <a:t>RADİX SORT</a:t>
            </a:r>
          </a:p>
        </p:txBody>
      </p:sp>
    </p:spTree>
    <p:extLst>
      <p:ext uri="{BB962C8B-B14F-4D97-AF65-F5344CB8AC3E}">
        <p14:creationId xmlns:p14="http://schemas.microsoft.com/office/powerpoint/2010/main" val="1645303463"/>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720"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2770187" y="131525"/>
            <a:ext cx="8911687" cy="823690"/>
          </a:xfrm>
        </p:spPr>
        <p:txBody>
          <a:bodyPr/>
          <a:lstStyle/>
          <a:p>
            <a:r>
              <a:rPr lang="tr-TR">
                <a:solidFill>
                  <a:schemeClr val="accent1">
                    <a:lumMod val="60000"/>
                    <a:lumOff val="40000"/>
                  </a:schemeClr>
                </a:solidFill>
              </a:rPr>
              <a:t>RADİX SORT AVANTAJLARI</a:t>
            </a:r>
          </a:p>
        </p:txBody>
      </p:sp>
      <p:sp>
        <p:nvSpPr>
          <p:cNvPr id="3" name="İçerik Yer Tutucusu 2"/>
          <p:cNvSpPr>
            <a:spLocks noGrp="1"/>
          </p:cNvSpPr>
          <p:nvPr>
            <p:ph idx="1"/>
          </p:nvPr>
        </p:nvSpPr>
        <p:spPr>
          <a:xfrm>
            <a:off x="1106404" y="953502"/>
            <a:ext cx="10394495" cy="5733048"/>
          </a:xfrm>
        </p:spPr>
        <p:txBody>
          <a:bodyPr vert="horz" lIns="91440" tIns="45720" rIns="91440" bIns="45720" rtlCol="0" anchor="t">
            <a:normAutofit fontScale="92500" lnSpcReduction="10000"/>
          </a:bodyPr>
          <a:lstStyle/>
          <a:p>
            <a:pPr marL="0" indent="0"/>
            <a:r>
              <a:rPr lang="tr-TR" sz="1700">
                <a:solidFill>
                  <a:srgbClr val="DE32DE"/>
                </a:solidFill>
                <a:latin typeface="Wingdings 3"/>
                <a:sym typeface="Wingdings 3"/>
              </a:rPr>
              <a:t>´</a:t>
            </a:r>
            <a:r>
              <a:rPr lang="tr-TR" sz="1700" b="1">
                <a:solidFill>
                  <a:srgbClr val="EB84EB"/>
                </a:solidFill>
              </a:rPr>
              <a:t>Doğrusal Zaman Karmaşıklığı:</a:t>
            </a:r>
            <a:r>
              <a:rPr lang="tr-TR" sz="1700">
                <a:solidFill>
                  <a:srgbClr val="EB84EB"/>
                </a:solidFill>
              </a:rPr>
              <a:t> </a:t>
            </a:r>
            <a:r>
              <a:rPr lang="tr-TR" sz="1700" err="1"/>
              <a:t>Radix</a:t>
            </a:r>
            <a:r>
              <a:rPr lang="tr-TR" sz="1700"/>
              <a:t> </a:t>
            </a:r>
            <a:r>
              <a:rPr lang="tr-TR" sz="1700" err="1"/>
              <a:t>sort</a:t>
            </a:r>
            <a:r>
              <a:rPr lang="tr-TR" sz="1700"/>
              <a:t>, sıralama işlemini doğrusal bir zaman karmaşıklığı olan O(n * k) ile gerçekleştirir. Burada n, eleman sayısını ve k, her elemanın basamak sayısını temsil eder.</a:t>
            </a:r>
            <a:endParaRPr lang="tr-TR"/>
          </a:p>
          <a:p>
            <a:endParaRPr lang="tr-TR" sz="1700">
              <a:solidFill>
                <a:srgbClr val="DE32DE"/>
              </a:solidFill>
              <a:latin typeface="Wingdings 3"/>
              <a:sym typeface="Wingdings 3"/>
            </a:endParaRPr>
          </a:p>
          <a:p>
            <a:r>
              <a:rPr lang="tr-TR" sz="1700" b="1">
                <a:solidFill>
                  <a:srgbClr val="EB84EB"/>
                </a:solidFill>
              </a:rPr>
              <a:t>Stabil Sıralama:</a:t>
            </a:r>
            <a:r>
              <a:rPr lang="tr-TR" sz="1700">
                <a:solidFill>
                  <a:srgbClr val="EB84EB"/>
                </a:solidFill>
              </a:rPr>
              <a:t> </a:t>
            </a:r>
            <a:r>
              <a:rPr lang="tr-TR" sz="1700" err="1"/>
              <a:t>Radix</a:t>
            </a:r>
            <a:r>
              <a:rPr lang="tr-TR" sz="1700"/>
              <a:t> </a:t>
            </a:r>
            <a:r>
              <a:rPr lang="tr-TR" sz="1700" err="1"/>
              <a:t>sort</a:t>
            </a:r>
            <a:r>
              <a:rPr lang="tr-TR" sz="1700"/>
              <a:t>, sıralama işlemi sırasında aynı değere sahip öğelerin sırasını korur. Bu, sıralama sonrası orijinal sıralama sırasının önemli olduğu durumlarda avantaj sağlar. Örneğin, nesne tabanlı veri yapılarında veya belirli sıralama kriterlerine sahip verilerde stabil sıralama önemli olabilir.</a:t>
            </a:r>
            <a:endParaRPr lang="tr-TR"/>
          </a:p>
          <a:p>
            <a:endParaRPr lang="tr-TR" sz="1700">
              <a:solidFill>
                <a:srgbClr val="DE32DE"/>
              </a:solidFill>
              <a:latin typeface="Wingdings 3"/>
              <a:sym typeface="Wingdings 3"/>
            </a:endParaRPr>
          </a:p>
          <a:p>
            <a:r>
              <a:rPr lang="tr-TR" sz="1700" b="1">
                <a:solidFill>
                  <a:srgbClr val="EB84EB"/>
                </a:solidFill>
              </a:rPr>
              <a:t>Veri Boyutundan Bağımsızlık:</a:t>
            </a:r>
            <a:r>
              <a:rPr lang="tr-TR" sz="1700">
                <a:solidFill>
                  <a:srgbClr val="EB84EB"/>
                </a:solidFill>
              </a:rPr>
              <a:t> </a:t>
            </a:r>
            <a:r>
              <a:rPr lang="tr-TR" sz="1700" err="1"/>
              <a:t>Radix</a:t>
            </a:r>
            <a:r>
              <a:rPr lang="tr-TR" sz="1700"/>
              <a:t> </a:t>
            </a:r>
            <a:r>
              <a:rPr lang="tr-TR" sz="1700" err="1"/>
              <a:t>sort</a:t>
            </a:r>
            <a:r>
              <a:rPr lang="tr-TR" sz="1700"/>
              <a:t>, sıralama işlemini elemanların değerlerinin basamaklarına göre yapar. Bu, elemanların geniş aralıklı olması veya veri boyutunun büyük olması durumunda performansını etkilemez. Bu özellik, diğer sıralama algoritmalarının performansının veri boyutuna duyarlı olduğu durumlarda avantajlıdır.</a:t>
            </a:r>
            <a:endParaRPr lang="tr-TR"/>
          </a:p>
          <a:p>
            <a:endParaRPr lang="tr-TR" sz="1700">
              <a:solidFill>
                <a:srgbClr val="DE32DE"/>
              </a:solidFill>
              <a:latin typeface="Wingdings 3"/>
              <a:sym typeface="Wingdings 3"/>
            </a:endParaRPr>
          </a:p>
          <a:p>
            <a:r>
              <a:rPr lang="tr-TR" sz="1700" b="1">
                <a:solidFill>
                  <a:srgbClr val="EB84EB"/>
                </a:solidFill>
              </a:rPr>
              <a:t>Genel İyi Performans:</a:t>
            </a:r>
            <a:r>
              <a:rPr lang="tr-TR" sz="1700">
                <a:solidFill>
                  <a:srgbClr val="EB84EB"/>
                </a:solidFill>
              </a:rPr>
              <a:t> </a:t>
            </a:r>
            <a:r>
              <a:rPr lang="tr-TR" sz="1700" err="1"/>
              <a:t>Radix</a:t>
            </a:r>
            <a:r>
              <a:rPr lang="tr-TR" sz="1700"/>
              <a:t> </a:t>
            </a:r>
            <a:r>
              <a:rPr lang="tr-TR" sz="1700" err="1"/>
              <a:t>sort</a:t>
            </a:r>
            <a:r>
              <a:rPr lang="tr-TR" sz="1700"/>
              <a:t>, belirli koşullarda diğer sıralama algoritmalarından daha hızlı olabilir. Özellikle elemanların basamak sayısı düşükse ve veri dağılımı homojen ise, </a:t>
            </a:r>
            <a:r>
              <a:rPr lang="tr-TR" sz="1700" err="1"/>
              <a:t>radix</a:t>
            </a:r>
            <a:r>
              <a:rPr lang="tr-TR" sz="1700"/>
              <a:t> </a:t>
            </a:r>
            <a:r>
              <a:rPr lang="tr-TR" sz="1700" err="1"/>
              <a:t>sort'un</a:t>
            </a:r>
            <a:r>
              <a:rPr lang="tr-TR" sz="1700"/>
              <a:t> performansı genellikle iyidir.</a:t>
            </a:r>
            <a:endParaRPr lang="tr-TR"/>
          </a:p>
          <a:p>
            <a:endParaRPr lang="tr-TR" sz="1700">
              <a:solidFill>
                <a:srgbClr val="DE32DE"/>
              </a:solidFill>
              <a:latin typeface="Wingdings 3"/>
              <a:sym typeface="Wingdings 3"/>
            </a:endParaRPr>
          </a:p>
          <a:p>
            <a:r>
              <a:rPr lang="tr-TR" sz="1700" b="1" err="1">
                <a:solidFill>
                  <a:srgbClr val="EB84EB"/>
                </a:solidFill>
              </a:rPr>
              <a:t>Paralelleştirme</a:t>
            </a:r>
            <a:r>
              <a:rPr lang="tr-TR" sz="1700" b="1">
                <a:solidFill>
                  <a:srgbClr val="EB84EB"/>
                </a:solidFill>
              </a:rPr>
              <a:t> İmkanı:</a:t>
            </a:r>
            <a:r>
              <a:rPr lang="tr-TR" sz="1700">
                <a:solidFill>
                  <a:srgbClr val="EB84EB"/>
                </a:solidFill>
              </a:rPr>
              <a:t> </a:t>
            </a:r>
            <a:r>
              <a:rPr lang="tr-TR" sz="1700"/>
              <a:t>Bazı durumlarda, </a:t>
            </a:r>
            <a:r>
              <a:rPr lang="tr-TR" sz="1700" err="1"/>
              <a:t>radix</a:t>
            </a:r>
            <a:r>
              <a:rPr lang="tr-TR" sz="1700"/>
              <a:t> </a:t>
            </a:r>
            <a:r>
              <a:rPr lang="tr-TR" sz="1700" err="1"/>
              <a:t>sort</a:t>
            </a:r>
            <a:r>
              <a:rPr lang="tr-TR" sz="1700"/>
              <a:t> </a:t>
            </a:r>
            <a:r>
              <a:rPr lang="tr-TR" sz="1700" err="1"/>
              <a:t>paralelleştirilmesi</a:t>
            </a:r>
            <a:r>
              <a:rPr lang="tr-TR" sz="1700"/>
              <a:t> kolay olan bir algoritmadır. Özellikle çoklu işlemcili veya paralel işlem sistemlerinde performansı artırabilir. Basamaklar arası sıralama işlemi, paralel hesaplama birimlerine kolayca dağıtılabilir, bu da genellikle </a:t>
            </a:r>
            <a:r>
              <a:rPr lang="tr-TR" sz="1700" err="1"/>
              <a:t>radix</a:t>
            </a:r>
            <a:r>
              <a:rPr lang="tr-TR" sz="1700"/>
              <a:t> </a:t>
            </a:r>
            <a:r>
              <a:rPr lang="tr-TR" sz="1700" err="1"/>
              <a:t>sort'un</a:t>
            </a:r>
            <a:r>
              <a:rPr lang="tr-TR" sz="1700"/>
              <a:t> </a:t>
            </a:r>
            <a:r>
              <a:rPr lang="tr-TR" sz="1700" err="1"/>
              <a:t>paralelleştirilmesini</a:t>
            </a:r>
            <a:r>
              <a:rPr lang="tr-TR" sz="1700"/>
              <a:t> kolaylaştırır.</a:t>
            </a:r>
            <a:endParaRPr lang="tr-TR"/>
          </a:p>
          <a:p>
            <a:endParaRPr lang="tr-TR"/>
          </a:p>
          <a:p>
            <a:endParaRPr lang="tr-TR"/>
          </a:p>
          <a:p>
            <a:endParaRPr lang="tr-TR"/>
          </a:p>
          <a:p>
            <a:endParaRPr lang="tr-TR"/>
          </a:p>
          <a:p>
            <a:endParaRPr lang="tr-TR"/>
          </a:p>
          <a:p>
            <a:endParaRPr lang="tr-TR"/>
          </a:p>
          <a:p>
            <a:endParaRPr lang="tr-TR"/>
          </a:p>
          <a:p>
            <a:endParaRPr lang="tr-TR"/>
          </a:p>
          <a:p>
            <a:endParaRPr lang="tr-TR"/>
          </a:p>
          <a:p>
            <a:endParaRPr lang="tr-TR"/>
          </a:p>
        </p:txBody>
      </p:sp>
    </p:spTree>
    <p:extLst>
      <p:ext uri="{BB962C8B-B14F-4D97-AF65-F5344CB8AC3E}">
        <p14:creationId xmlns:p14="http://schemas.microsoft.com/office/powerpoint/2010/main" val="2128934322"/>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2592925" y="221789"/>
            <a:ext cx="8911687" cy="804640"/>
          </a:xfrm>
        </p:spPr>
        <p:txBody>
          <a:bodyPr/>
          <a:lstStyle/>
          <a:p>
            <a:r>
              <a:rPr lang="tr-TR">
                <a:solidFill>
                  <a:schemeClr val="accent1">
                    <a:lumMod val="60000"/>
                    <a:lumOff val="40000"/>
                  </a:schemeClr>
                </a:solidFill>
              </a:rPr>
              <a:t>RADİX SORT DEZAVANTAJLARI</a:t>
            </a:r>
            <a:endParaRPr lang="tr-TR"/>
          </a:p>
        </p:txBody>
      </p:sp>
      <p:sp>
        <p:nvSpPr>
          <p:cNvPr id="3" name="İçerik Yer Tutucusu 2"/>
          <p:cNvSpPr>
            <a:spLocks noGrp="1"/>
          </p:cNvSpPr>
          <p:nvPr>
            <p:ph idx="1"/>
          </p:nvPr>
        </p:nvSpPr>
        <p:spPr>
          <a:xfrm>
            <a:off x="2238375" y="1026429"/>
            <a:ext cx="9266237" cy="5669645"/>
          </a:xfrm>
        </p:spPr>
        <p:txBody>
          <a:bodyPr>
            <a:normAutofit lnSpcReduction="10000"/>
          </a:bodyPr>
          <a:lstStyle/>
          <a:p>
            <a:r>
              <a:rPr lang="tr-TR" b="1">
                <a:solidFill>
                  <a:schemeClr val="accent1">
                    <a:lumMod val="60000"/>
                    <a:lumOff val="40000"/>
                  </a:schemeClr>
                </a:solidFill>
              </a:rPr>
              <a:t>Ek Bellek Kullanımı:</a:t>
            </a:r>
            <a:r>
              <a:rPr lang="tr-TR">
                <a:solidFill>
                  <a:schemeClr val="accent1">
                    <a:lumMod val="60000"/>
                    <a:lumOff val="40000"/>
                  </a:schemeClr>
                </a:solidFill>
              </a:rPr>
              <a:t> </a:t>
            </a:r>
            <a:r>
              <a:rPr lang="tr-TR"/>
              <a:t>Radix sort, ek bellek kullanarak sıralama yapar, bu da bellek sınırlamalarıyla karşılaşabileceğiniz anlamına gelir.</a:t>
            </a:r>
          </a:p>
          <a:p>
            <a:endParaRPr lang="tr-TR"/>
          </a:p>
          <a:p>
            <a:r>
              <a:rPr lang="tr-TR" b="1">
                <a:solidFill>
                  <a:schemeClr val="accent1">
                    <a:lumMod val="60000"/>
                    <a:lumOff val="40000"/>
                  </a:schemeClr>
                </a:solidFill>
              </a:rPr>
              <a:t>Radix Değerinin Belirlenmesi:</a:t>
            </a:r>
            <a:r>
              <a:rPr lang="tr-TR">
                <a:solidFill>
                  <a:schemeClr val="accent1">
                    <a:lumMod val="60000"/>
                    <a:lumOff val="40000"/>
                  </a:schemeClr>
                </a:solidFill>
              </a:rPr>
              <a:t> </a:t>
            </a:r>
            <a:r>
              <a:rPr lang="tr-TR"/>
              <a:t>Radix değeri, bazen doğru şekilde belirlenmesi zor olabilir, özellikle her elemanın farklı basamak sayısına sahip olduğu durumlarda.</a:t>
            </a:r>
          </a:p>
          <a:p>
            <a:endParaRPr lang="tr-TR"/>
          </a:p>
          <a:p>
            <a:r>
              <a:rPr lang="tr-TR" b="1" err="1">
                <a:solidFill>
                  <a:schemeClr val="accent1">
                    <a:lumMod val="60000"/>
                    <a:lumOff val="40000"/>
                  </a:schemeClr>
                </a:solidFill>
              </a:rPr>
              <a:t>Stabilite</a:t>
            </a:r>
            <a:r>
              <a:rPr lang="tr-TR" b="1">
                <a:solidFill>
                  <a:schemeClr val="accent1">
                    <a:lumMod val="60000"/>
                    <a:lumOff val="40000"/>
                  </a:schemeClr>
                </a:solidFill>
              </a:rPr>
              <a:t> Garantisi:</a:t>
            </a:r>
            <a:r>
              <a:rPr lang="tr-TR">
                <a:solidFill>
                  <a:schemeClr val="accent1">
                    <a:lumMod val="60000"/>
                    <a:lumOff val="40000"/>
                  </a:schemeClr>
                </a:solidFill>
              </a:rPr>
              <a:t> </a:t>
            </a:r>
            <a:r>
              <a:rPr lang="tr-TR"/>
              <a:t>Bazı durumlarda </a:t>
            </a:r>
            <a:r>
              <a:rPr lang="tr-TR" err="1"/>
              <a:t>stabilite</a:t>
            </a:r>
            <a:r>
              <a:rPr lang="tr-TR"/>
              <a:t> garantisi vermez, yani aynı değere sahip elemanların sıralama sonrası orijinal sırasının korunması gereken durumlarda kullanılmamalıdır.</a:t>
            </a:r>
          </a:p>
          <a:p>
            <a:endParaRPr lang="tr-TR"/>
          </a:p>
          <a:p>
            <a:r>
              <a:rPr lang="tr-TR" b="1">
                <a:solidFill>
                  <a:schemeClr val="accent1">
                    <a:lumMod val="60000"/>
                    <a:lumOff val="40000"/>
                  </a:schemeClr>
                </a:solidFill>
              </a:rPr>
              <a:t>Duyarlılık:</a:t>
            </a:r>
            <a:r>
              <a:rPr lang="tr-TR">
                <a:solidFill>
                  <a:schemeClr val="accent1">
                    <a:lumMod val="60000"/>
                    <a:lumOff val="40000"/>
                  </a:schemeClr>
                </a:solidFill>
              </a:rPr>
              <a:t> </a:t>
            </a:r>
            <a:r>
              <a:rPr lang="tr-TR"/>
              <a:t>Elemanların basamaklarına ve değerlerinin dağılımına duyarlıdır, homojen olmayan dağılımlarda veya farklı basamak sayılarına sahip elemanlarda performansı etkilenebilir.</a:t>
            </a:r>
          </a:p>
          <a:p>
            <a:endParaRPr lang="tr-TR"/>
          </a:p>
          <a:p>
            <a:r>
              <a:rPr lang="tr-TR" b="1">
                <a:solidFill>
                  <a:schemeClr val="accent1">
                    <a:lumMod val="60000"/>
                    <a:lumOff val="40000"/>
                  </a:schemeClr>
                </a:solidFill>
              </a:rPr>
              <a:t>Küçük Değerler İçin Etkin Olmama:</a:t>
            </a:r>
            <a:r>
              <a:rPr lang="tr-TR">
                <a:solidFill>
                  <a:schemeClr val="accent1">
                    <a:lumMod val="60000"/>
                    <a:lumOff val="40000"/>
                  </a:schemeClr>
                </a:solidFill>
              </a:rPr>
              <a:t> </a:t>
            </a:r>
            <a:r>
              <a:rPr lang="tr-TR"/>
              <a:t>Küçük farklılıklar arasındaki sıralamalarda etkili olmayabilir, bu durumda diğer sıralama algoritmaları daha uygun olabilir.</a:t>
            </a:r>
          </a:p>
          <a:p>
            <a:endParaRPr lang="tr-TR"/>
          </a:p>
        </p:txBody>
      </p:sp>
    </p:spTree>
    <p:extLst>
      <p:ext uri="{BB962C8B-B14F-4D97-AF65-F5344CB8AC3E}">
        <p14:creationId xmlns:p14="http://schemas.microsoft.com/office/powerpoint/2010/main" val="2847338113"/>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İçerik Yer Tutucusu 8">
            <a:extLst>
              <a:ext uri="{FF2B5EF4-FFF2-40B4-BE49-F238E27FC236}">
                <a16:creationId xmlns:a16="http://schemas.microsoft.com/office/drawing/2014/main" id="{6469152D-DA4E-7316-ECA9-595D24411680}"/>
              </a:ext>
            </a:extLst>
          </p:cNvPr>
          <p:cNvSpPr>
            <a:spLocks noGrp="1"/>
          </p:cNvSpPr>
          <p:nvPr>
            <p:ph idx="1"/>
          </p:nvPr>
        </p:nvSpPr>
        <p:spPr>
          <a:xfrm>
            <a:off x="1221952" y="2745591"/>
            <a:ext cx="9755122" cy="3177353"/>
          </a:xfrm>
        </p:spPr>
        <p:txBody>
          <a:bodyPr vert="horz" lIns="91440" tIns="45720" rIns="91440" bIns="45720" rtlCol="0" anchor="t">
            <a:normAutofit/>
          </a:bodyPr>
          <a:lstStyle/>
          <a:p>
            <a:r>
              <a:rPr lang="tr-TR" sz="2000" dirty="0"/>
              <a:t>  </a:t>
            </a:r>
            <a:r>
              <a:rPr lang="tr-TR" sz="2000" b="1" dirty="0"/>
              <a:t> Bucket </a:t>
            </a:r>
            <a:r>
              <a:rPr lang="tr-TR" sz="2000" b="1" dirty="0" err="1"/>
              <a:t>Sort</a:t>
            </a:r>
            <a:r>
              <a:rPr lang="tr-TR" sz="2000" dirty="0"/>
              <a:t> , bir dizi elemanı sıralamak için kullanılan sıralama algoritmalarından biridir. Bu algoritma, elemanların değerlerine göre belirli sayıda "kova" veya "</a:t>
            </a:r>
            <a:r>
              <a:rPr lang="tr-TR" sz="2000" dirty="0" err="1"/>
              <a:t>bucket</a:t>
            </a:r>
            <a:r>
              <a:rPr lang="tr-TR" sz="2000" dirty="0"/>
              <a:t>" adı verilen </a:t>
            </a:r>
            <a:r>
              <a:rPr lang="tr-TR" sz="2000" dirty="0" err="1"/>
              <a:t>konteynerlara</a:t>
            </a:r>
            <a:r>
              <a:rPr lang="tr-TR" sz="2000" dirty="0"/>
              <a:t> dağıtılmasını içerir. Daha sonra her bir kova sırasıyla elemanlarını sıralar ve ardından birleştirilerek sıralı bir dizi elde edilir.</a:t>
            </a:r>
          </a:p>
          <a:p>
            <a:endParaRPr lang="tr-TR" sz="2000" dirty="0"/>
          </a:p>
        </p:txBody>
      </p:sp>
      <p:sp>
        <p:nvSpPr>
          <p:cNvPr id="11" name="Metin kutusu 10">
            <a:extLst>
              <a:ext uri="{FF2B5EF4-FFF2-40B4-BE49-F238E27FC236}">
                <a16:creationId xmlns:a16="http://schemas.microsoft.com/office/drawing/2014/main" id="{B441EDEB-28C5-1CC7-B029-C67CB0140873}"/>
              </a:ext>
            </a:extLst>
          </p:cNvPr>
          <p:cNvSpPr txBox="1"/>
          <p:nvPr/>
        </p:nvSpPr>
        <p:spPr>
          <a:xfrm>
            <a:off x="1632259" y="1532932"/>
            <a:ext cx="8915400" cy="1200329"/>
          </a:xfrm>
          <a:prstGeom prst="rect">
            <a:avLst/>
          </a:prstGeom>
          <a:noFill/>
        </p:spPr>
        <p:txBody>
          <a:bodyPr wrap="square" lIns="91440" tIns="45720" rIns="91440" bIns="45720" rtlCol="0" anchor="t">
            <a:spAutoFit/>
          </a:bodyPr>
          <a:lstStyle/>
          <a:p>
            <a:pPr algn="ctr"/>
            <a:r>
              <a:rPr lang="tr-TR" sz="3600" dirty="0">
                <a:solidFill>
                  <a:schemeClr val="accent1">
                    <a:lumMod val="75000"/>
                  </a:schemeClr>
                </a:solidFill>
              </a:rPr>
              <a:t>BUCKET SORT (KOVA SIRALAMASI) ALGORİTMASI </a:t>
            </a:r>
          </a:p>
        </p:txBody>
      </p:sp>
    </p:spTree>
    <p:extLst>
      <p:ext uri="{BB962C8B-B14F-4D97-AF65-F5344CB8AC3E}">
        <p14:creationId xmlns:p14="http://schemas.microsoft.com/office/powerpoint/2010/main" val="487389749"/>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8995B20-F8BC-6CB0-513F-5499AF0DD039}"/>
              </a:ext>
            </a:extLst>
          </p:cNvPr>
          <p:cNvSpPr>
            <a:spLocks noGrp="1"/>
          </p:cNvSpPr>
          <p:nvPr>
            <p:ph type="title"/>
          </p:nvPr>
        </p:nvSpPr>
        <p:spPr>
          <a:xfrm>
            <a:off x="1866094" y="624110"/>
            <a:ext cx="8911687" cy="1280890"/>
          </a:xfrm>
        </p:spPr>
        <p:txBody>
          <a:bodyPr>
            <a:normAutofit fontScale="90000"/>
          </a:bodyPr>
          <a:lstStyle/>
          <a:p>
            <a:pPr algn="ctr"/>
            <a:r>
              <a:rPr lang="tr-TR" dirty="0">
                <a:solidFill>
                  <a:srgbClr val="B01CB0"/>
                </a:solidFill>
              </a:rPr>
              <a:t>BUCKET SORT (KOVA SIRALAMASI)</a:t>
            </a:r>
            <a:br>
              <a:rPr lang="tr-TR" dirty="0">
                <a:solidFill>
                  <a:srgbClr val="B01CB0"/>
                </a:solidFill>
              </a:rPr>
            </a:br>
            <a:r>
              <a:rPr lang="tr-TR" dirty="0">
                <a:solidFill>
                  <a:srgbClr val="B01CB0"/>
                </a:solidFill>
              </a:rPr>
              <a:t>PSUDEO KODU </a:t>
            </a:r>
            <a:br>
              <a:rPr lang="tr-TR" dirty="0">
                <a:solidFill>
                  <a:srgbClr val="B01CB0"/>
                </a:solidFill>
              </a:rPr>
            </a:br>
            <a:endParaRPr lang="tr-TR" dirty="0">
              <a:solidFill>
                <a:srgbClr val="B01CB0"/>
              </a:solidFill>
            </a:endParaRPr>
          </a:p>
          <a:p>
            <a:endParaRPr lang="tr-TR" dirty="0"/>
          </a:p>
        </p:txBody>
      </p:sp>
      <p:sp>
        <p:nvSpPr>
          <p:cNvPr id="3" name="İçerik Yer Tutucusu 2">
            <a:extLst>
              <a:ext uri="{FF2B5EF4-FFF2-40B4-BE49-F238E27FC236}">
                <a16:creationId xmlns:a16="http://schemas.microsoft.com/office/drawing/2014/main" id="{4D445BCF-2D58-08D4-74E8-59154282BCB0}"/>
              </a:ext>
            </a:extLst>
          </p:cNvPr>
          <p:cNvSpPr>
            <a:spLocks noGrp="1"/>
          </p:cNvSpPr>
          <p:nvPr>
            <p:ph idx="1"/>
          </p:nvPr>
        </p:nvSpPr>
        <p:spPr>
          <a:xfrm>
            <a:off x="1276227" y="1910861"/>
            <a:ext cx="10069351" cy="4656852"/>
          </a:xfrm>
        </p:spPr>
        <p:txBody>
          <a:bodyPr vert="horz" lIns="91440" tIns="45720" rIns="91440" bIns="45720" rtlCol="0" anchor="t">
            <a:normAutofit lnSpcReduction="10000"/>
          </a:bodyPr>
          <a:lstStyle/>
          <a:p>
            <a:pPr marL="0" indent="0"/>
            <a:r>
              <a:rPr lang="tr-TR" b="1" dirty="0">
                <a:solidFill>
                  <a:schemeClr val="accent1">
                    <a:lumMod val="75000"/>
                  </a:schemeClr>
                </a:solidFill>
                <a:ea typeface="+mn-lt"/>
                <a:cs typeface="+mn-lt"/>
              </a:rPr>
              <a:t>  Minimum ve maksimum değerlerin belirlenmesi:</a:t>
            </a:r>
            <a:r>
              <a:rPr lang="tr-TR" dirty="0">
                <a:solidFill>
                  <a:srgbClr val="0D0D0D"/>
                </a:solidFill>
                <a:ea typeface="+mn-lt"/>
                <a:cs typeface="+mn-lt"/>
              </a:rPr>
              <a:t> </a:t>
            </a:r>
            <a:r>
              <a:rPr lang="tr-TR" dirty="0">
                <a:solidFill>
                  <a:schemeClr val="tx1"/>
                </a:solidFill>
                <a:ea typeface="+mn-lt"/>
                <a:cs typeface="+mn-lt"/>
              </a:rPr>
              <a:t>Sıralanacak tam sayı dizisinin       minimum  ve maksimum değerleri belirlenir.</a:t>
            </a:r>
            <a:endParaRPr lang="tr-TR" dirty="0">
              <a:solidFill>
                <a:schemeClr val="tx1"/>
              </a:solidFill>
            </a:endParaRPr>
          </a:p>
          <a:p>
            <a:r>
              <a:rPr lang="en-US" sz="2000" b="1" dirty="0" err="1">
                <a:solidFill>
                  <a:schemeClr val="accent1">
                    <a:lumMod val="75000"/>
                  </a:schemeClr>
                </a:solidFill>
                <a:ea typeface="+mn-lt"/>
                <a:cs typeface="+mn-lt"/>
              </a:rPr>
              <a:t>Bucket'ların</a:t>
            </a:r>
            <a:r>
              <a:rPr lang="en-US" sz="2000" b="1" dirty="0">
                <a:solidFill>
                  <a:schemeClr val="accent1">
                    <a:lumMod val="75000"/>
                  </a:schemeClr>
                </a:solidFill>
                <a:ea typeface="+mn-lt"/>
                <a:cs typeface="+mn-lt"/>
              </a:rPr>
              <a:t> </a:t>
            </a:r>
            <a:r>
              <a:rPr lang="en-US" sz="2000" b="1" dirty="0" err="1">
                <a:solidFill>
                  <a:schemeClr val="accent1">
                    <a:lumMod val="75000"/>
                  </a:schemeClr>
                </a:solidFill>
                <a:ea typeface="+mn-lt"/>
                <a:cs typeface="+mn-lt"/>
              </a:rPr>
              <a:t>oluşturulması</a:t>
            </a:r>
            <a:r>
              <a:rPr lang="en-US" sz="2000" dirty="0">
                <a:solidFill>
                  <a:schemeClr val="accent1">
                    <a:lumMod val="75000"/>
                  </a:schemeClr>
                </a:solidFill>
                <a:ea typeface="+mn-lt"/>
                <a:cs typeface="+mn-lt"/>
              </a:rPr>
              <a:t>: </a:t>
            </a:r>
            <a:r>
              <a:rPr lang="en-US" dirty="0" err="1">
                <a:solidFill>
                  <a:schemeClr val="tx1"/>
                </a:solidFill>
                <a:ea typeface="+mn-lt"/>
                <a:cs typeface="+mn-lt"/>
              </a:rPr>
              <a:t>Eleman</a:t>
            </a:r>
            <a:r>
              <a:rPr lang="en-US" dirty="0">
                <a:solidFill>
                  <a:schemeClr val="tx1"/>
                </a:solidFill>
                <a:ea typeface="+mn-lt"/>
                <a:cs typeface="+mn-lt"/>
              </a:rPr>
              <a:t> </a:t>
            </a:r>
            <a:r>
              <a:rPr lang="en-US" dirty="0" err="1">
                <a:solidFill>
                  <a:schemeClr val="tx1"/>
                </a:solidFill>
                <a:ea typeface="+mn-lt"/>
                <a:cs typeface="+mn-lt"/>
              </a:rPr>
              <a:t>sayısı</a:t>
            </a:r>
            <a:r>
              <a:rPr lang="en-US" dirty="0">
                <a:solidFill>
                  <a:schemeClr val="tx1"/>
                </a:solidFill>
                <a:ea typeface="+mn-lt"/>
                <a:cs typeface="+mn-lt"/>
              </a:rPr>
              <a:t> </a:t>
            </a:r>
            <a:r>
              <a:rPr lang="en-US" dirty="0" err="1">
                <a:solidFill>
                  <a:schemeClr val="tx1"/>
                </a:solidFill>
                <a:ea typeface="+mn-lt"/>
                <a:cs typeface="+mn-lt"/>
              </a:rPr>
              <a:t>kadar</a:t>
            </a:r>
            <a:r>
              <a:rPr lang="en-US" dirty="0">
                <a:solidFill>
                  <a:schemeClr val="tx1"/>
                </a:solidFill>
                <a:ea typeface="+mn-lt"/>
                <a:cs typeface="+mn-lt"/>
              </a:rPr>
              <a:t> bucket </a:t>
            </a:r>
            <a:r>
              <a:rPr lang="en-US" dirty="0" err="1">
                <a:solidFill>
                  <a:schemeClr val="tx1"/>
                </a:solidFill>
                <a:ea typeface="+mn-lt"/>
                <a:cs typeface="+mn-lt"/>
              </a:rPr>
              <a:t>oluşturulur</a:t>
            </a:r>
            <a:r>
              <a:rPr lang="en-US" dirty="0">
                <a:solidFill>
                  <a:schemeClr val="tx1"/>
                </a:solidFill>
                <a:ea typeface="+mn-lt"/>
                <a:cs typeface="+mn-lt"/>
              </a:rPr>
              <a:t>.</a:t>
            </a:r>
          </a:p>
          <a:p>
            <a:r>
              <a:rPr lang="en-US" sz="2000" b="1" dirty="0" err="1">
                <a:solidFill>
                  <a:schemeClr val="accent1">
                    <a:lumMod val="75000"/>
                  </a:schemeClr>
                </a:solidFill>
                <a:ea typeface="+mn-lt"/>
                <a:cs typeface="+mn-lt"/>
              </a:rPr>
              <a:t>Elemanların</a:t>
            </a:r>
            <a:r>
              <a:rPr lang="en-US" sz="2000" b="1" dirty="0">
                <a:solidFill>
                  <a:schemeClr val="accent1">
                    <a:lumMod val="75000"/>
                  </a:schemeClr>
                </a:solidFill>
                <a:ea typeface="+mn-lt"/>
                <a:cs typeface="+mn-lt"/>
              </a:rPr>
              <a:t> </a:t>
            </a:r>
            <a:r>
              <a:rPr lang="en-US" sz="2000" b="1" dirty="0" err="1">
                <a:solidFill>
                  <a:schemeClr val="accent1">
                    <a:lumMod val="75000"/>
                  </a:schemeClr>
                </a:solidFill>
                <a:ea typeface="+mn-lt"/>
                <a:cs typeface="+mn-lt"/>
              </a:rPr>
              <a:t>bucket'lara</a:t>
            </a:r>
            <a:r>
              <a:rPr lang="en-US" sz="2000" b="1" dirty="0">
                <a:solidFill>
                  <a:schemeClr val="accent1">
                    <a:lumMod val="75000"/>
                  </a:schemeClr>
                </a:solidFill>
                <a:ea typeface="+mn-lt"/>
                <a:cs typeface="+mn-lt"/>
              </a:rPr>
              <a:t> </a:t>
            </a:r>
            <a:r>
              <a:rPr lang="en-US" sz="2000" b="1" dirty="0" err="1">
                <a:solidFill>
                  <a:schemeClr val="accent1">
                    <a:lumMod val="75000"/>
                  </a:schemeClr>
                </a:solidFill>
                <a:ea typeface="+mn-lt"/>
                <a:cs typeface="+mn-lt"/>
              </a:rPr>
              <a:t>dağıtılması</a:t>
            </a:r>
            <a:r>
              <a:rPr lang="en-US" sz="2000" dirty="0">
                <a:solidFill>
                  <a:schemeClr val="accent1">
                    <a:lumMod val="75000"/>
                  </a:schemeClr>
                </a:solidFill>
                <a:ea typeface="+mn-lt"/>
                <a:cs typeface="+mn-lt"/>
              </a:rPr>
              <a:t>:</a:t>
            </a:r>
            <a:r>
              <a:rPr lang="en-US" dirty="0">
                <a:solidFill>
                  <a:schemeClr val="tx1"/>
                </a:solidFill>
                <a:ea typeface="+mn-lt"/>
                <a:cs typeface="+mn-lt"/>
              </a:rPr>
              <a:t> Her </a:t>
            </a:r>
            <a:r>
              <a:rPr lang="en-US" dirty="0" err="1">
                <a:solidFill>
                  <a:schemeClr val="tx1"/>
                </a:solidFill>
                <a:ea typeface="+mn-lt"/>
                <a:cs typeface="+mn-lt"/>
              </a:rPr>
              <a:t>bir</a:t>
            </a:r>
            <a:r>
              <a:rPr lang="en-US" dirty="0">
                <a:solidFill>
                  <a:schemeClr val="tx1"/>
                </a:solidFill>
                <a:ea typeface="+mn-lt"/>
                <a:cs typeface="+mn-lt"/>
              </a:rPr>
              <a:t>  </a:t>
            </a:r>
            <a:r>
              <a:rPr lang="en-US" dirty="0" err="1">
                <a:solidFill>
                  <a:schemeClr val="tx1"/>
                </a:solidFill>
                <a:ea typeface="+mn-lt"/>
                <a:cs typeface="+mn-lt"/>
              </a:rPr>
              <a:t>sayı</a:t>
            </a:r>
            <a:r>
              <a:rPr lang="en-US" dirty="0">
                <a:solidFill>
                  <a:schemeClr val="tx1"/>
                </a:solidFill>
                <a:ea typeface="+mn-lt"/>
                <a:cs typeface="+mn-lt"/>
              </a:rPr>
              <a:t>, </a:t>
            </a:r>
            <a:r>
              <a:rPr lang="en-US" dirty="0" err="1">
                <a:solidFill>
                  <a:schemeClr val="tx1"/>
                </a:solidFill>
                <a:ea typeface="+mn-lt"/>
                <a:cs typeface="+mn-lt"/>
              </a:rPr>
              <a:t>kendi</a:t>
            </a:r>
            <a:r>
              <a:rPr lang="en-US" dirty="0">
                <a:solidFill>
                  <a:schemeClr val="tx1"/>
                </a:solidFill>
                <a:ea typeface="+mn-lt"/>
                <a:cs typeface="+mn-lt"/>
              </a:rPr>
              <a:t> </a:t>
            </a:r>
            <a:r>
              <a:rPr lang="en-US" dirty="0" err="1">
                <a:solidFill>
                  <a:schemeClr val="tx1"/>
                </a:solidFill>
                <a:ea typeface="+mn-lt"/>
                <a:cs typeface="+mn-lt"/>
              </a:rPr>
              <a:t>değeriyle</a:t>
            </a:r>
            <a:r>
              <a:rPr lang="en-US" dirty="0">
                <a:solidFill>
                  <a:schemeClr val="tx1"/>
                </a:solidFill>
                <a:ea typeface="+mn-lt"/>
                <a:cs typeface="+mn-lt"/>
              </a:rPr>
              <a:t> </a:t>
            </a:r>
            <a:r>
              <a:rPr lang="en-US" dirty="0" err="1">
                <a:solidFill>
                  <a:schemeClr val="tx1"/>
                </a:solidFill>
                <a:ea typeface="+mn-lt"/>
                <a:cs typeface="+mn-lt"/>
              </a:rPr>
              <a:t>orantılı</a:t>
            </a:r>
            <a:r>
              <a:rPr lang="en-US" dirty="0">
                <a:solidFill>
                  <a:schemeClr val="tx1"/>
                </a:solidFill>
                <a:ea typeface="+mn-lt"/>
                <a:cs typeface="+mn-lt"/>
              </a:rPr>
              <a:t> </a:t>
            </a:r>
            <a:r>
              <a:rPr lang="en-US" dirty="0" err="1">
                <a:solidFill>
                  <a:schemeClr val="tx1"/>
                </a:solidFill>
                <a:ea typeface="+mn-lt"/>
                <a:cs typeface="+mn-lt"/>
              </a:rPr>
              <a:t>olan</a:t>
            </a:r>
            <a:r>
              <a:rPr lang="en-US" dirty="0">
                <a:solidFill>
                  <a:schemeClr val="tx1"/>
                </a:solidFill>
                <a:ea typeface="+mn-lt"/>
                <a:cs typeface="+mn-lt"/>
              </a:rPr>
              <a:t> </a:t>
            </a:r>
            <a:r>
              <a:rPr lang="en-US" dirty="0" err="1">
                <a:solidFill>
                  <a:schemeClr val="tx1"/>
                </a:solidFill>
                <a:ea typeface="+mn-lt"/>
                <a:cs typeface="+mn-lt"/>
              </a:rPr>
              <a:t>bir</a:t>
            </a:r>
            <a:r>
              <a:rPr lang="en-US" dirty="0">
                <a:solidFill>
                  <a:schemeClr val="tx1"/>
                </a:solidFill>
                <a:ea typeface="+mn-lt"/>
                <a:cs typeface="+mn-lt"/>
              </a:rPr>
              <a:t> </a:t>
            </a:r>
            <a:r>
              <a:rPr lang="en-US" dirty="0" err="1">
                <a:solidFill>
                  <a:schemeClr val="tx1"/>
                </a:solidFill>
                <a:ea typeface="+mn-lt"/>
                <a:cs typeface="+mn-lt"/>
              </a:rPr>
              <a:t>bucket'a</a:t>
            </a:r>
            <a:r>
              <a:rPr lang="en-US" dirty="0">
                <a:solidFill>
                  <a:schemeClr val="tx1"/>
                </a:solidFill>
                <a:ea typeface="+mn-lt"/>
                <a:cs typeface="+mn-lt"/>
              </a:rPr>
              <a:t> </a:t>
            </a:r>
            <a:r>
              <a:rPr lang="en-US" dirty="0" err="1">
                <a:solidFill>
                  <a:schemeClr val="tx1"/>
                </a:solidFill>
                <a:ea typeface="+mn-lt"/>
                <a:cs typeface="+mn-lt"/>
              </a:rPr>
              <a:t>atanır</a:t>
            </a:r>
            <a:r>
              <a:rPr lang="en-US" dirty="0">
                <a:solidFill>
                  <a:schemeClr val="tx1"/>
                </a:solidFill>
                <a:ea typeface="+mn-lt"/>
                <a:cs typeface="+mn-lt"/>
              </a:rPr>
              <a:t>. </a:t>
            </a:r>
            <a:r>
              <a:rPr lang="en-US" dirty="0" err="1">
                <a:solidFill>
                  <a:schemeClr val="tx1"/>
                </a:solidFill>
                <a:ea typeface="+mn-lt"/>
                <a:cs typeface="+mn-lt"/>
              </a:rPr>
              <a:t>Örneğin</a:t>
            </a:r>
            <a:r>
              <a:rPr lang="en-US" dirty="0">
                <a:solidFill>
                  <a:schemeClr val="tx1"/>
                </a:solidFill>
                <a:ea typeface="+mn-lt"/>
                <a:cs typeface="+mn-lt"/>
              </a:rPr>
              <a:t>, </a:t>
            </a:r>
            <a:r>
              <a:rPr lang="en-US" dirty="0" err="1">
                <a:solidFill>
                  <a:schemeClr val="tx1"/>
                </a:solidFill>
                <a:ea typeface="+mn-lt"/>
                <a:cs typeface="+mn-lt"/>
              </a:rPr>
              <a:t>elemanı</a:t>
            </a:r>
            <a:r>
              <a:rPr lang="en-US" dirty="0">
                <a:solidFill>
                  <a:schemeClr val="tx1"/>
                </a:solidFill>
                <a:ea typeface="+mn-lt"/>
                <a:cs typeface="+mn-lt"/>
              </a:rPr>
              <a:t> </a:t>
            </a:r>
            <a:r>
              <a:rPr lang="en-US" i="1" dirty="0">
                <a:solidFill>
                  <a:schemeClr val="tx1"/>
                </a:solidFill>
                <a:ea typeface="+mn-lt"/>
                <a:cs typeface="+mn-lt"/>
              </a:rPr>
              <a:t>x</a:t>
            </a:r>
            <a:r>
              <a:rPr lang="en-US" dirty="0">
                <a:solidFill>
                  <a:schemeClr val="tx1"/>
                </a:solidFill>
                <a:ea typeface="+mn-lt"/>
                <a:cs typeface="+mn-lt"/>
              </a:rPr>
              <a:t> </a:t>
            </a:r>
            <a:r>
              <a:rPr lang="en-US" dirty="0" err="1">
                <a:solidFill>
                  <a:schemeClr val="tx1"/>
                </a:solidFill>
                <a:ea typeface="+mn-lt"/>
                <a:cs typeface="+mn-lt"/>
              </a:rPr>
              <a:t>olan</a:t>
            </a:r>
            <a:r>
              <a:rPr lang="en-US" dirty="0">
                <a:solidFill>
                  <a:schemeClr val="tx1"/>
                </a:solidFill>
                <a:ea typeface="+mn-lt"/>
                <a:cs typeface="+mn-lt"/>
              </a:rPr>
              <a:t> </a:t>
            </a:r>
            <a:r>
              <a:rPr lang="en-US" dirty="0" err="1">
                <a:solidFill>
                  <a:schemeClr val="tx1"/>
                </a:solidFill>
                <a:ea typeface="+mn-lt"/>
                <a:cs typeface="+mn-lt"/>
              </a:rPr>
              <a:t>bir</a:t>
            </a:r>
            <a:r>
              <a:rPr lang="en-US" dirty="0">
                <a:solidFill>
                  <a:schemeClr val="tx1"/>
                </a:solidFill>
                <a:ea typeface="+mn-lt"/>
                <a:cs typeface="+mn-lt"/>
              </a:rPr>
              <a:t> </a:t>
            </a:r>
            <a:r>
              <a:rPr lang="en-US" dirty="0" err="1">
                <a:solidFill>
                  <a:schemeClr val="tx1"/>
                </a:solidFill>
                <a:ea typeface="+mn-lt"/>
                <a:cs typeface="+mn-lt"/>
              </a:rPr>
              <a:t>eleman</a:t>
            </a:r>
            <a:r>
              <a:rPr lang="en-US" dirty="0">
                <a:solidFill>
                  <a:schemeClr val="tx1"/>
                </a:solidFill>
                <a:ea typeface="+mn-lt"/>
                <a:cs typeface="+mn-lt"/>
              </a:rPr>
              <a:t>, </a:t>
            </a:r>
            <a:r>
              <a:rPr lang="en-US" dirty="0" err="1">
                <a:solidFill>
                  <a:schemeClr val="tx1"/>
                </a:solidFill>
                <a:ea typeface="+mn-lt"/>
                <a:cs typeface="+mn-lt"/>
              </a:rPr>
              <a:t>bucketindexbucketindex</a:t>
            </a:r>
            <a:r>
              <a:rPr lang="en-US" dirty="0">
                <a:solidFill>
                  <a:schemeClr val="tx1"/>
                </a:solidFill>
                <a:ea typeface="+mn-lt"/>
                <a:cs typeface="+mn-lt"/>
              </a:rPr>
              <a:t>  </a:t>
            </a:r>
            <a:r>
              <a:rPr lang="en-US" dirty="0" err="1">
                <a:solidFill>
                  <a:schemeClr val="tx1"/>
                </a:solidFill>
                <a:ea typeface="+mn-lt"/>
                <a:cs typeface="+mn-lt"/>
              </a:rPr>
              <a:t>olarak</a:t>
            </a:r>
            <a:r>
              <a:rPr lang="en-US" dirty="0">
                <a:solidFill>
                  <a:schemeClr val="tx1"/>
                </a:solidFill>
                <a:ea typeface="+mn-lt"/>
                <a:cs typeface="+mn-lt"/>
              </a:rPr>
              <a:t> </a:t>
            </a:r>
            <a:r>
              <a:rPr lang="en-US" dirty="0" err="1">
                <a:solidFill>
                  <a:schemeClr val="tx1"/>
                </a:solidFill>
                <a:ea typeface="+mn-lt"/>
                <a:cs typeface="+mn-lt"/>
              </a:rPr>
              <a:t>adlandırılan</a:t>
            </a:r>
            <a:r>
              <a:rPr lang="en-US" dirty="0">
                <a:solidFill>
                  <a:schemeClr val="tx1"/>
                </a:solidFill>
                <a:ea typeface="+mn-lt"/>
                <a:cs typeface="+mn-lt"/>
              </a:rPr>
              <a:t> </a:t>
            </a:r>
            <a:r>
              <a:rPr lang="en-US" dirty="0" err="1">
                <a:solidFill>
                  <a:schemeClr val="tx1"/>
                </a:solidFill>
                <a:ea typeface="+mn-lt"/>
                <a:cs typeface="+mn-lt"/>
              </a:rPr>
              <a:t>bir</a:t>
            </a:r>
            <a:r>
              <a:rPr lang="en-US" dirty="0">
                <a:solidFill>
                  <a:schemeClr val="tx1"/>
                </a:solidFill>
                <a:ea typeface="+mn-lt"/>
                <a:cs typeface="+mn-lt"/>
              </a:rPr>
              <a:t> </a:t>
            </a:r>
            <a:r>
              <a:rPr lang="en-US" dirty="0" err="1">
                <a:solidFill>
                  <a:schemeClr val="tx1"/>
                </a:solidFill>
                <a:ea typeface="+mn-lt"/>
                <a:cs typeface="+mn-lt"/>
              </a:rPr>
              <a:t>bucket'a</a:t>
            </a:r>
            <a:r>
              <a:rPr lang="en-US" dirty="0">
                <a:solidFill>
                  <a:schemeClr val="tx1"/>
                </a:solidFill>
                <a:ea typeface="+mn-lt"/>
                <a:cs typeface="+mn-lt"/>
              </a:rPr>
              <a:t> </a:t>
            </a:r>
            <a:r>
              <a:rPr lang="en-US" dirty="0" err="1">
                <a:solidFill>
                  <a:schemeClr val="tx1"/>
                </a:solidFill>
                <a:ea typeface="+mn-lt"/>
                <a:cs typeface="+mn-lt"/>
              </a:rPr>
              <a:t>atanır</a:t>
            </a:r>
            <a:r>
              <a:rPr lang="en-US" dirty="0">
                <a:solidFill>
                  <a:schemeClr val="tx1"/>
                </a:solidFill>
                <a:ea typeface="+mn-lt"/>
                <a:cs typeface="+mn-lt"/>
              </a:rPr>
              <a:t>, </a:t>
            </a:r>
            <a:r>
              <a:rPr lang="en-US" dirty="0" err="1">
                <a:solidFill>
                  <a:schemeClr val="tx1"/>
                </a:solidFill>
                <a:ea typeface="+mn-lt"/>
                <a:cs typeface="+mn-lt"/>
              </a:rPr>
              <a:t>burada</a:t>
            </a:r>
            <a:r>
              <a:rPr lang="en-US" dirty="0">
                <a:solidFill>
                  <a:schemeClr val="tx1"/>
                </a:solidFill>
                <a:ea typeface="+mn-lt"/>
                <a:cs typeface="+mn-lt"/>
              </a:rPr>
              <a:t> index=int((</a:t>
            </a:r>
            <a:r>
              <a:rPr lang="en-US" i="1" dirty="0">
                <a:solidFill>
                  <a:schemeClr val="tx1"/>
                </a:solidFill>
                <a:ea typeface="+mn-lt"/>
                <a:cs typeface="+mn-lt"/>
              </a:rPr>
              <a:t>x</a:t>
            </a:r>
            <a:r>
              <a:rPr lang="en-US" dirty="0">
                <a:solidFill>
                  <a:schemeClr val="tx1"/>
                </a:solidFill>
                <a:ea typeface="+mn-lt"/>
                <a:cs typeface="+mn-lt"/>
              </a:rPr>
              <a:t>−min)×</a:t>
            </a:r>
            <a:r>
              <a:rPr lang="en-US" dirty="0" err="1">
                <a:solidFill>
                  <a:schemeClr val="tx1"/>
                </a:solidFill>
                <a:ea typeface="+mn-lt"/>
                <a:cs typeface="+mn-lt"/>
              </a:rPr>
              <a:t>num_buckets</a:t>
            </a:r>
            <a:r>
              <a:rPr lang="en-US" dirty="0">
                <a:solidFill>
                  <a:schemeClr val="tx1"/>
                </a:solidFill>
                <a:ea typeface="+mn-lt"/>
                <a:cs typeface="+mn-lt"/>
              </a:rPr>
              <a:t>/(max−min)).</a:t>
            </a:r>
          </a:p>
          <a:p>
            <a:r>
              <a:rPr lang="en-US" sz="2000" b="1" dirty="0">
                <a:solidFill>
                  <a:schemeClr val="accent1">
                    <a:lumMod val="75000"/>
                  </a:schemeClr>
                </a:solidFill>
                <a:ea typeface="+mn-lt"/>
                <a:cs typeface="+mn-lt"/>
              </a:rPr>
              <a:t>Her </a:t>
            </a:r>
            <a:r>
              <a:rPr lang="en-US" sz="2000" b="1" dirty="0" err="1">
                <a:solidFill>
                  <a:schemeClr val="accent1">
                    <a:lumMod val="75000"/>
                  </a:schemeClr>
                </a:solidFill>
                <a:ea typeface="+mn-lt"/>
                <a:cs typeface="+mn-lt"/>
              </a:rPr>
              <a:t>bir</a:t>
            </a:r>
            <a:r>
              <a:rPr lang="en-US" sz="2000" b="1" dirty="0">
                <a:solidFill>
                  <a:schemeClr val="accent1">
                    <a:lumMod val="75000"/>
                  </a:schemeClr>
                </a:solidFill>
                <a:ea typeface="+mn-lt"/>
                <a:cs typeface="+mn-lt"/>
              </a:rPr>
              <a:t> bucket </a:t>
            </a:r>
            <a:r>
              <a:rPr lang="en-US" sz="2000" b="1" dirty="0" err="1">
                <a:solidFill>
                  <a:schemeClr val="accent1">
                    <a:lumMod val="75000"/>
                  </a:schemeClr>
                </a:solidFill>
                <a:ea typeface="+mn-lt"/>
                <a:cs typeface="+mn-lt"/>
              </a:rPr>
              <a:t>içindeki</a:t>
            </a:r>
            <a:r>
              <a:rPr lang="en-US" sz="2000" b="1" dirty="0">
                <a:solidFill>
                  <a:schemeClr val="accent1">
                    <a:lumMod val="75000"/>
                  </a:schemeClr>
                </a:solidFill>
                <a:ea typeface="+mn-lt"/>
                <a:cs typeface="+mn-lt"/>
              </a:rPr>
              <a:t> </a:t>
            </a:r>
            <a:r>
              <a:rPr lang="en-US" sz="2000" b="1" dirty="0" err="1">
                <a:solidFill>
                  <a:schemeClr val="accent1">
                    <a:lumMod val="75000"/>
                  </a:schemeClr>
                </a:solidFill>
                <a:ea typeface="+mn-lt"/>
                <a:cs typeface="+mn-lt"/>
              </a:rPr>
              <a:t>elemanların</a:t>
            </a:r>
            <a:r>
              <a:rPr lang="en-US" sz="2000" b="1" dirty="0">
                <a:solidFill>
                  <a:schemeClr val="accent1">
                    <a:lumMod val="75000"/>
                  </a:schemeClr>
                </a:solidFill>
                <a:ea typeface="+mn-lt"/>
                <a:cs typeface="+mn-lt"/>
              </a:rPr>
              <a:t> </a:t>
            </a:r>
            <a:r>
              <a:rPr lang="en-US" sz="2000" b="1" dirty="0" err="1">
                <a:solidFill>
                  <a:schemeClr val="accent1">
                    <a:lumMod val="75000"/>
                  </a:schemeClr>
                </a:solidFill>
                <a:ea typeface="+mn-lt"/>
                <a:cs typeface="+mn-lt"/>
              </a:rPr>
              <a:t>sıralanması</a:t>
            </a:r>
            <a:r>
              <a:rPr lang="en-US" sz="2000" dirty="0">
                <a:solidFill>
                  <a:schemeClr val="accent1">
                    <a:lumMod val="75000"/>
                  </a:schemeClr>
                </a:solidFill>
                <a:ea typeface="+mn-lt"/>
                <a:cs typeface="+mn-lt"/>
              </a:rPr>
              <a:t>:</a:t>
            </a:r>
            <a:r>
              <a:rPr lang="en-US" dirty="0">
                <a:solidFill>
                  <a:schemeClr val="tx1"/>
                </a:solidFill>
                <a:ea typeface="+mn-lt"/>
                <a:cs typeface="+mn-lt"/>
              </a:rPr>
              <a:t> Her </a:t>
            </a:r>
            <a:r>
              <a:rPr lang="en-US" dirty="0" err="1">
                <a:solidFill>
                  <a:schemeClr val="tx1"/>
                </a:solidFill>
                <a:ea typeface="+mn-lt"/>
                <a:cs typeface="+mn-lt"/>
              </a:rPr>
              <a:t>bir</a:t>
            </a:r>
            <a:r>
              <a:rPr lang="en-US" dirty="0">
                <a:solidFill>
                  <a:schemeClr val="tx1"/>
                </a:solidFill>
                <a:ea typeface="+mn-lt"/>
                <a:cs typeface="+mn-lt"/>
              </a:rPr>
              <a:t> bucket </a:t>
            </a:r>
            <a:r>
              <a:rPr lang="en-US" dirty="0" err="1">
                <a:solidFill>
                  <a:schemeClr val="tx1"/>
                </a:solidFill>
                <a:ea typeface="+mn-lt"/>
                <a:cs typeface="+mn-lt"/>
              </a:rPr>
              <a:t>içindeki</a:t>
            </a:r>
            <a:r>
              <a:rPr lang="en-US" dirty="0">
                <a:solidFill>
                  <a:schemeClr val="tx1"/>
                </a:solidFill>
                <a:ea typeface="+mn-lt"/>
                <a:cs typeface="+mn-lt"/>
              </a:rPr>
              <a:t> tam </a:t>
            </a:r>
            <a:r>
              <a:rPr lang="en-US" dirty="0" err="1">
                <a:solidFill>
                  <a:schemeClr val="tx1"/>
                </a:solidFill>
                <a:ea typeface="+mn-lt"/>
                <a:cs typeface="+mn-lt"/>
              </a:rPr>
              <a:t>sayı</a:t>
            </a:r>
            <a:r>
              <a:rPr lang="en-US" dirty="0">
                <a:solidFill>
                  <a:schemeClr val="tx1"/>
                </a:solidFill>
                <a:ea typeface="+mn-lt"/>
                <a:cs typeface="+mn-lt"/>
              </a:rPr>
              <a:t> </a:t>
            </a:r>
            <a:r>
              <a:rPr lang="en-US" dirty="0" err="1">
                <a:solidFill>
                  <a:schemeClr val="tx1"/>
                </a:solidFill>
                <a:ea typeface="+mn-lt"/>
                <a:cs typeface="+mn-lt"/>
              </a:rPr>
              <a:t>elemanlar</a:t>
            </a:r>
            <a:r>
              <a:rPr lang="en-US" dirty="0">
                <a:solidFill>
                  <a:schemeClr val="tx1"/>
                </a:solidFill>
                <a:ea typeface="+mn-lt"/>
                <a:cs typeface="+mn-lt"/>
              </a:rPr>
              <a:t>, </a:t>
            </a:r>
            <a:r>
              <a:rPr lang="en-US" dirty="0" err="1">
                <a:solidFill>
                  <a:schemeClr val="tx1"/>
                </a:solidFill>
                <a:ea typeface="+mn-lt"/>
                <a:cs typeface="+mn-lt"/>
              </a:rPr>
              <a:t>farklı</a:t>
            </a:r>
            <a:r>
              <a:rPr lang="en-US" dirty="0">
                <a:solidFill>
                  <a:schemeClr val="tx1"/>
                </a:solidFill>
                <a:ea typeface="+mn-lt"/>
                <a:cs typeface="+mn-lt"/>
              </a:rPr>
              <a:t> </a:t>
            </a:r>
            <a:r>
              <a:rPr lang="en-US" dirty="0" err="1">
                <a:solidFill>
                  <a:schemeClr val="tx1"/>
                </a:solidFill>
                <a:ea typeface="+mn-lt"/>
                <a:cs typeface="+mn-lt"/>
              </a:rPr>
              <a:t>sıralama</a:t>
            </a:r>
            <a:r>
              <a:rPr lang="en-US" dirty="0">
                <a:solidFill>
                  <a:schemeClr val="tx1"/>
                </a:solidFill>
                <a:ea typeface="+mn-lt"/>
                <a:cs typeface="+mn-lt"/>
              </a:rPr>
              <a:t> </a:t>
            </a:r>
            <a:r>
              <a:rPr lang="en-US" dirty="0" err="1">
                <a:solidFill>
                  <a:schemeClr val="tx1"/>
                </a:solidFill>
                <a:ea typeface="+mn-lt"/>
                <a:cs typeface="+mn-lt"/>
              </a:rPr>
              <a:t>algoritmaları</a:t>
            </a:r>
            <a:r>
              <a:rPr lang="en-US" dirty="0">
                <a:solidFill>
                  <a:schemeClr val="tx1"/>
                </a:solidFill>
                <a:ea typeface="+mn-lt"/>
                <a:cs typeface="+mn-lt"/>
              </a:rPr>
              <a:t> </a:t>
            </a:r>
            <a:r>
              <a:rPr lang="en-US" dirty="0" err="1">
                <a:solidFill>
                  <a:schemeClr val="tx1"/>
                </a:solidFill>
                <a:ea typeface="+mn-lt"/>
                <a:cs typeface="+mn-lt"/>
              </a:rPr>
              <a:t>kullanılarak</a:t>
            </a:r>
            <a:r>
              <a:rPr lang="en-US" dirty="0">
                <a:solidFill>
                  <a:schemeClr val="tx1"/>
                </a:solidFill>
                <a:ea typeface="+mn-lt"/>
                <a:cs typeface="+mn-lt"/>
              </a:rPr>
              <a:t> </a:t>
            </a:r>
            <a:r>
              <a:rPr lang="en-US" dirty="0" err="1">
                <a:solidFill>
                  <a:schemeClr val="tx1"/>
                </a:solidFill>
                <a:ea typeface="+mn-lt"/>
                <a:cs typeface="+mn-lt"/>
              </a:rPr>
              <a:t>sıralanır</a:t>
            </a:r>
            <a:r>
              <a:rPr lang="en-US" dirty="0">
                <a:solidFill>
                  <a:schemeClr val="tx1"/>
                </a:solidFill>
                <a:ea typeface="+mn-lt"/>
                <a:cs typeface="+mn-lt"/>
              </a:rPr>
              <a:t>. </a:t>
            </a:r>
            <a:r>
              <a:rPr lang="en-US" dirty="0" err="1">
                <a:solidFill>
                  <a:schemeClr val="tx1"/>
                </a:solidFill>
                <a:ea typeface="+mn-lt"/>
                <a:cs typeface="+mn-lt"/>
              </a:rPr>
              <a:t>Genellikle</a:t>
            </a:r>
            <a:r>
              <a:rPr lang="en-US" dirty="0">
                <a:solidFill>
                  <a:schemeClr val="tx1"/>
                </a:solidFill>
                <a:ea typeface="+mn-lt"/>
                <a:cs typeface="+mn-lt"/>
              </a:rPr>
              <a:t>, </a:t>
            </a:r>
            <a:r>
              <a:rPr lang="en-US" dirty="0" err="1">
                <a:solidFill>
                  <a:schemeClr val="tx1"/>
                </a:solidFill>
                <a:ea typeface="+mn-lt"/>
                <a:cs typeface="+mn-lt"/>
              </a:rPr>
              <a:t>iç</a:t>
            </a:r>
            <a:r>
              <a:rPr lang="en-US" dirty="0">
                <a:solidFill>
                  <a:schemeClr val="tx1"/>
                </a:solidFill>
                <a:ea typeface="+mn-lt"/>
                <a:cs typeface="+mn-lt"/>
              </a:rPr>
              <a:t> </a:t>
            </a:r>
            <a:r>
              <a:rPr lang="en-US" dirty="0" err="1">
                <a:solidFill>
                  <a:schemeClr val="tx1"/>
                </a:solidFill>
                <a:ea typeface="+mn-lt"/>
                <a:cs typeface="+mn-lt"/>
              </a:rPr>
              <a:t>bucket'ların</a:t>
            </a:r>
            <a:r>
              <a:rPr lang="en-US" dirty="0">
                <a:solidFill>
                  <a:schemeClr val="tx1"/>
                </a:solidFill>
                <a:ea typeface="+mn-lt"/>
                <a:cs typeface="+mn-lt"/>
              </a:rPr>
              <a:t> </a:t>
            </a:r>
            <a:r>
              <a:rPr lang="en-US" dirty="0" err="1">
                <a:solidFill>
                  <a:schemeClr val="tx1"/>
                </a:solidFill>
                <a:ea typeface="+mn-lt"/>
                <a:cs typeface="+mn-lt"/>
              </a:rPr>
              <a:t>sıralanması</a:t>
            </a:r>
            <a:r>
              <a:rPr lang="en-US" dirty="0">
                <a:solidFill>
                  <a:schemeClr val="tx1"/>
                </a:solidFill>
                <a:ea typeface="+mn-lt"/>
                <a:cs typeface="+mn-lt"/>
              </a:rPr>
              <a:t> </a:t>
            </a:r>
            <a:r>
              <a:rPr lang="en-US" dirty="0" err="1">
                <a:solidFill>
                  <a:schemeClr val="tx1"/>
                </a:solidFill>
                <a:ea typeface="+mn-lt"/>
                <a:cs typeface="+mn-lt"/>
              </a:rPr>
              <a:t>için</a:t>
            </a:r>
            <a:r>
              <a:rPr lang="en-US" dirty="0">
                <a:solidFill>
                  <a:schemeClr val="tx1"/>
                </a:solidFill>
                <a:ea typeface="+mn-lt"/>
                <a:cs typeface="+mn-lt"/>
              </a:rPr>
              <a:t> </a:t>
            </a:r>
            <a:r>
              <a:rPr lang="en-US" dirty="0" err="1">
                <a:solidFill>
                  <a:schemeClr val="tx1"/>
                </a:solidFill>
                <a:ea typeface="+mn-lt"/>
                <a:cs typeface="+mn-lt"/>
              </a:rPr>
              <a:t>basit</a:t>
            </a:r>
            <a:r>
              <a:rPr lang="en-US" dirty="0">
                <a:solidFill>
                  <a:schemeClr val="tx1"/>
                </a:solidFill>
                <a:ea typeface="+mn-lt"/>
                <a:cs typeface="+mn-lt"/>
              </a:rPr>
              <a:t> </a:t>
            </a:r>
            <a:r>
              <a:rPr lang="en-US" dirty="0" err="1">
                <a:solidFill>
                  <a:schemeClr val="tx1"/>
                </a:solidFill>
                <a:ea typeface="+mn-lt"/>
                <a:cs typeface="+mn-lt"/>
              </a:rPr>
              <a:t>bir</a:t>
            </a:r>
            <a:r>
              <a:rPr lang="en-US" dirty="0">
                <a:solidFill>
                  <a:schemeClr val="tx1"/>
                </a:solidFill>
                <a:ea typeface="+mn-lt"/>
                <a:cs typeface="+mn-lt"/>
              </a:rPr>
              <a:t> </a:t>
            </a:r>
            <a:r>
              <a:rPr lang="en-US" dirty="0" err="1">
                <a:solidFill>
                  <a:schemeClr val="tx1"/>
                </a:solidFill>
                <a:ea typeface="+mn-lt"/>
                <a:cs typeface="+mn-lt"/>
              </a:rPr>
              <a:t>sıralama</a:t>
            </a:r>
            <a:r>
              <a:rPr lang="en-US" dirty="0">
                <a:solidFill>
                  <a:schemeClr val="tx1"/>
                </a:solidFill>
                <a:ea typeface="+mn-lt"/>
                <a:cs typeface="+mn-lt"/>
              </a:rPr>
              <a:t> </a:t>
            </a:r>
            <a:r>
              <a:rPr lang="en-US" dirty="0" err="1">
                <a:solidFill>
                  <a:schemeClr val="tx1"/>
                </a:solidFill>
                <a:ea typeface="+mn-lt"/>
                <a:cs typeface="+mn-lt"/>
              </a:rPr>
              <a:t>algoritması</a:t>
            </a:r>
            <a:r>
              <a:rPr lang="en-US" dirty="0">
                <a:solidFill>
                  <a:schemeClr val="tx1"/>
                </a:solidFill>
                <a:ea typeface="+mn-lt"/>
                <a:cs typeface="+mn-lt"/>
              </a:rPr>
              <a:t> </a:t>
            </a:r>
            <a:r>
              <a:rPr lang="en-US" dirty="0" err="1">
                <a:solidFill>
                  <a:schemeClr val="tx1"/>
                </a:solidFill>
                <a:ea typeface="+mn-lt"/>
                <a:cs typeface="+mn-lt"/>
              </a:rPr>
              <a:t>olan</a:t>
            </a:r>
            <a:r>
              <a:rPr lang="en-US" dirty="0">
                <a:solidFill>
                  <a:schemeClr val="tx1"/>
                </a:solidFill>
                <a:ea typeface="+mn-lt"/>
                <a:cs typeface="+mn-lt"/>
              </a:rPr>
              <a:t> insertion sort </a:t>
            </a:r>
            <a:r>
              <a:rPr lang="en-US" dirty="0" err="1">
                <a:solidFill>
                  <a:schemeClr val="tx1"/>
                </a:solidFill>
                <a:ea typeface="+mn-lt"/>
                <a:cs typeface="+mn-lt"/>
              </a:rPr>
              <a:t>kullanılır</a:t>
            </a:r>
            <a:r>
              <a:rPr lang="en-US" dirty="0">
                <a:solidFill>
                  <a:schemeClr val="tx1"/>
                </a:solidFill>
                <a:ea typeface="+mn-lt"/>
                <a:cs typeface="+mn-lt"/>
              </a:rPr>
              <a:t>. </a:t>
            </a:r>
          </a:p>
          <a:p>
            <a:r>
              <a:rPr lang="en-US" sz="2000" b="1" dirty="0" err="1">
                <a:solidFill>
                  <a:schemeClr val="accent1">
                    <a:lumMod val="75000"/>
                  </a:schemeClr>
                </a:solidFill>
                <a:ea typeface="+mn-lt"/>
                <a:cs typeface="+mn-lt"/>
              </a:rPr>
              <a:t>Sıralanmış</a:t>
            </a:r>
            <a:r>
              <a:rPr lang="en-US" sz="2000" b="1" dirty="0">
                <a:solidFill>
                  <a:schemeClr val="accent1">
                    <a:lumMod val="75000"/>
                  </a:schemeClr>
                </a:solidFill>
                <a:ea typeface="+mn-lt"/>
                <a:cs typeface="+mn-lt"/>
              </a:rPr>
              <a:t> </a:t>
            </a:r>
            <a:r>
              <a:rPr lang="en-US" sz="2000" b="1" dirty="0" err="1">
                <a:solidFill>
                  <a:schemeClr val="accent1">
                    <a:lumMod val="75000"/>
                  </a:schemeClr>
                </a:solidFill>
                <a:ea typeface="+mn-lt"/>
                <a:cs typeface="+mn-lt"/>
              </a:rPr>
              <a:t>elemanların</a:t>
            </a:r>
            <a:r>
              <a:rPr lang="en-US" sz="2000" b="1" dirty="0">
                <a:solidFill>
                  <a:schemeClr val="accent1">
                    <a:lumMod val="75000"/>
                  </a:schemeClr>
                </a:solidFill>
                <a:ea typeface="+mn-lt"/>
                <a:cs typeface="+mn-lt"/>
              </a:rPr>
              <a:t> </a:t>
            </a:r>
            <a:r>
              <a:rPr lang="en-US" sz="2000" b="1" dirty="0" err="1">
                <a:solidFill>
                  <a:schemeClr val="accent1">
                    <a:lumMod val="75000"/>
                  </a:schemeClr>
                </a:solidFill>
                <a:ea typeface="+mn-lt"/>
                <a:cs typeface="+mn-lt"/>
              </a:rPr>
              <a:t>birleştirilmesi</a:t>
            </a:r>
            <a:r>
              <a:rPr lang="en-US" sz="2000" dirty="0">
                <a:solidFill>
                  <a:schemeClr val="accent1">
                    <a:lumMod val="75000"/>
                  </a:schemeClr>
                </a:solidFill>
                <a:ea typeface="+mn-lt"/>
                <a:cs typeface="+mn-lt"/>
              </a:rPr>
              <a:t>:</a:t>
            </a:r>
            <a:r>
              <a:rPr lang="en-US" dirty="0">
                <a:solidFill>
                  <a:schemeClr val="accent1">
                    <a:lumMod val="75000"/>
                  </a:schemeClr>
                </a:solidFill>
                <a:ea typeface="+mn-lt"/>
                <a:cs typeface="+mn-lt"/>
              </a:rPr>
              <a:t> </a:t>
            </a:r>
            <a:r>
              <a:rPr lang="en-US" dirty="0" err="1">
                <a:solidFill>
                  <a:schemeClr val="tx1"/>
                </a:solidFill>
                <a:ea typeface="+mn-lt"/>
                <a:cs typeface="+mn-lt"/>
              </a:rPr>
              <a:t>Sıralanmış</a:t>
            </a:r>
            <a:r>
              <a:rPr lang="en-US" dirty="0">
                <a:solidFill>
                  <a:schemeClr val="tx1"/>
                </a:solidFill>
                <a:ea typeface="+mn-lt"/>
                <a:cs typeface="+mn-lt"/>
              </a:rPr>
              <a:t> </a:t>
            </a:r>
            <a:r>
              <a:rPr lang="en-US" dirty="0" err="1">
                <a:solidFill>
                  <a:schemeClr val="tx1"/>
                </a:solidFill>
                <a:ea typeface="+mn-lt"/>
                <a:cs typeface="+mn-lt"/>
              </a:rPr>
              <a:t>elemanlar</a:t>
            </a:r>
            <a:r>
              <a:rPr lang="en-US" dirty="0">
                <a:solidFill>
                  <a:schemeClr val="tx1"/>
                </a:solidFill>
                <a:ea typeface="+mn-lt"/>
                <a:cs typeface="+mn-lt"/>
              </a:rPr>
              <a:t>, </a:t>
            </a:r>
            <a:r>
              <a:rPr lang="en-US" dirty="0" err="1">
                <a:solidFill>
                  <a:schemeClr val="tx1"/>
                </a:solidFill>
                <a:ea typeface="+mn-lt"/>
                <a:cs typeface="+mn-lt"/>
              </a:rPr>
              <a:t>bucket'lar</a:t>
            </a:r>
            <a:r>
              <a:rPr lang="en-US" dirty="0">
                <a:solidFill>
                  <a:schemeClr val="tx1"/>
                </a:solidFill>
                <a:ea typeface="+mn-lt"/>
                <a:cs typeface="+mn-lt"/>
              </a:rPr>
              <a:t> </a:t>
            </a:r>
            <a:r>
              <a:rPr lang="en-US" dirty="0" err="1">
                <a:solidFill>
                  <a:schemeClr val="tx1"/>
                </a:solidFill>
                <a:ea typeface="+mn-lt"/>
                <a:cs typeface="+mn-lt"/>
              </a:rPr>
              <a:t>sırasıyla</a:t>
            </a:r>
            <a:r>
              <a:rPr lang="en-US" dirty="0">
                <a:solidFill>
                  <a:schemeClr val="tx1"/>
                </a:solidFill>
                <a:ea typeface="+mn-lt"/>
                <a:cs typeface="+mn-lt"/>
              </a:rPr>
              <a:t> </a:t>
            </a:r>
            <a:r>
              <a:rPr lang="en-US" dirty="0" err="1">
                <a:solidFill>
                  <a:schemeClr val="tx1"/>
                </a:solidFill>
                <a:ea typeface="+mn-lt"/>
                <a:cs typeface="+mn-lt"/>
              </a:rPr>
              <a:t>dolaşılarak</a:t>
            </a:r>
            <a:r>
              <a:rPr lang="en-US" dirty="0">
                <a:solidFill>
                  <a:schemeClr val="tx1"/>
                </a:solidFill>
                <a:ea typeface="+mn-lt"/>
                <a:cs typeface="+mn-lt"/>
              </a:rPr>
              <a:t> </a:t>
            </a:r>
            <a:r>
              <a:rPr lang="en-US" dirty="0" err="1">
                <a:solidFill>
                  <a:schemeClr val="tx1"/>
                </a:solidFill>
                <a:ea typeface="+mn-lt"/>
                <a:cs typeface="+mn-lt"/>
              </a:rPr>
              <a:t>birleştirilir</a:t>
            </a:r>
            <a:r>
              <a:rPr lang="en-US" dirty="0">
                <a:solidFill>
                  <a:schemeClr val="tx1"/>
                </a:solidFill>
                <a:ea typeface="+mn-lt"/>
                <a:cs typeface="+mn-lt"/>
              </a:rPr>
              <a:t>. Bu </a:t>
            </a:r>
            <a:r>
              <a:rPr lang="en-US" dirty="0" err="1">
                <a:solidFill>
                  <a:schemeClr val="tx1"/>
                </a:solidFill>
                <a:ea typeface="+mn-lt"/>
                <a:cs typeface="+mn-lt"/>
              </a:rPr>
              <a:t>işlem</a:t>
            </a:r>
            <a:r>
              <a:rPr lang="en-US" dirty="0">
                <a:solidFill>
                  <a:schemeClr val="tx1"/>
                </a:solidFill>
                <a:ea typeface="+mn-lt"/>
                <a:cs typeface="+mn-lt"/>
              </a:rPr>
              <a:t>, her </a:t>
            </a:r>
            <a:r>
              <a:rPr lang="en-US" dirty="0" err="1">
                <a:solidFill>
                  <a:schemeClr val="tx1"/>
                </a:solidFill>
                <a:ea typeface="+mn-lt"/>
                <a:cs typeface="+mn-lt"/>
              </a:rPr>
              <a:t>elemanın</a:t>
            </a:r>
            <a:r>
              <a:rPr lang="en-US" dirty="0">
                <a:solidFill>
                  <a:schemeClr val="tx1"/>
                </a:solidFill>
                <a:ea typeface="+mn-lt"/>
                <a:cs typeface="+mn-lt"/>
              </a:rPr>
              <a:t> </a:t>
            </a:r>
            <a:r>
              <a:rPr lang="en-US" dirty="0" err="1">
                <a:solidFill>
                  <a:schemeClr val="tx1"/>
                </a:solidFill>
                <a:ea typeface="+mn-lt"/>
                <a:cs typeface="+mn-lt"/>
              </a:rPr>
              <a:t>sıralı</a:t>
            </a:r>
            <a:r>
              <a:rPr lang="en-US" dirty="0">
                <a:solidFill>
                  <a:schemeClr val="tx1"/>
                </a:solidFill>
                <a:ea typeface="+mn-lt"/>
                <a:cs typeface="+mn-lt"/>
              </a:rPr>
              <a:t> </a:t>
            </a:r>
            <a:r>
              <a:rPr lang="en-US" dirty="0" err="1">
                <a:solidFill>
                  <a:schemeClr val="tx1"/>
                </a:solidFill>
                <a:ea typeface="+mn-lt"/>
                <a:cs typeface="+mn-lt"/>
              </a:rPr>
              <a:t>olduğunu</a:t>
            </a:r>
            <a:r>
              <a:rPr lang="en-US" dirty="0">
                <a:solidFill>
                  <a:schemeClr val="tx1"/>
                </a:solidFill>
                <a:ea typeface="+mn-lt"/>
                <a:cs typeface="+mn-lt"/>
              </a:rPr>
              <a:t> </a:t>
            </a:r>
            <a:r>
              <a:rPr lang="en-US" dirty="0" err="1">
                <a:solidFill>
                  <a:schemeClr val="tx1"/>
                </a:solidFill>
                <a:ea typeface="+mn-lt"/>
                <a:cs typeface="+mn-lt"/>
              </a:rPr>
              <a:t>garantiler</a:t>
            </a:r>
            <a:r>
              <a:rPr lang="en-US" dirty="0">
                <a:solidFill>
                  <a:schemeClr val="tx1"/>
                </a:solidFill>
                <a:ea typeface="+mn-lt"/>
                <a:cs typeface="+mn-lt"/>
              </a:rPr>
              <a:t> </a:t>
            </a:r>
            <a:r>
              <a:rPr lang="en-US" dirty="0" err="1">
                <a:solidFill>
                  <a:schemeClr val="tx1"/>
                </a:solidFill>
                <a:ea typeface="+mn-lt"/>
                <a:cs typeface="+mn-lt"/>
              </a:rPr>
              <a:t>ve</a:t>
            </a:r>
            <a:r>
              <a:rPr lang="en-US" dirty="0">
                <a:solidFill>
                  <a:schemeClr val="tx1"/>
                </a:solidFill>
                <a:ea typeface="+mn-lt"/>
                <a:cs typeface="+mn-lt"/>
              </a:rPr>
              <a:t> </a:t>
            </a:r>
            <a:r>
              <a:rPr lang="en-US" dirty="0" err="1">
                <a:solidFill>
                  <a:schemeClr val="tx1"/>
                </a:solidFill>
                <a:ea typeface="+mn-lt"/>
                <a:cs typeface="+mn-lt"/>
              </a:rPr>
              <a:t>sonunda</a:t>
            </a:r>
            <a:r>
              <a:rPr lang="en-US" dirty="0">
                <a:solidFill>
                  <a:schemeClr val="tx1"/>
                </a:solidFill>
                <a:ea typeface="+mn-lt"/>
                <a:cs typeface="+mn-lt"/>
              </a:rPr>
              <a:t> tam </a:t>
            </a:r>
            <a:r>
              <a:rPr lang="en-US" dirty="0" err="1">
                <a:solidFill>
                  <a:schemeClr val="tx1"/>
                </a:solidFill>
                <a:ea typeface="+mn-lt"/>
                <a:cs typeface="+mn-lt"/>
              </a:rPr>
              <a:t>sıralanmış</a:t>
            </a:r>
            <a:r>
              <a:rPr lang="en-US" dirty="0">
                <a:solidFill>
                  <a:schemeClr val="tx1"/>
                </a:solidFill>
                <a:ea typeface="+mn-lt"/>
                <a:cs typeface="+mn-lt"/>
              </a:rPr>
              <a:t> </a:t>
            </a:r>
            <a:r>
              <a:rPr lang="en-US" dirty="0" err="1">
                <a:solidFill>
                  <a:schemeClr val="tx1"/>
                </a:solidFill>
                <a:ea typeface="+mn-lt"/>
                <a:cs typeface="+mn-lt"/>
              </a:rPr>
              <a:t>bir</a:t>
            </a:r>
            <a:r>
              <a:rPr lang="en-US" dirty="0">
                <a:solidFill>
                  <a:schemeClr val="tx1"/>
                </a:solidFill>
                <a:ea typeface="+mn-lt"/>
                <a:cs typeface="+mn-lt"/>
              </a:rPr>
              <a:t> dizi </a:t>
            </a:r>
            <a:r>
              <a:rPr lang="en-US" dirty="0" err="1">
                <a:solidFill>
                  <a:schemeClr val="tx1"/>
                </a:solidFill>
                <a:ea typeface="+mn-lt"/>
                <a:cs typeface="+mn-lt"/>
              </a:rPr>
              <a:t>elde</a:t>
            </a:r>
            <a:r>
              <a:rPr lang="en-US" dirty="0">
                <a:solidFill>
                  <a:schemeClr val="tx1"/>
                </a:solidFill>
                <a:ea typeface="+mn-lt"/>
                <a:cs typeface="+mn-lt"/>
              </a:rPr>
              <a:t> </a:t>
            </a:r>
            <a:r>
              <a:rPr lang="en-US" dirty="0" err="1">
                <a:solidFill>
                  <a:schemeClr val="tx1"/>
                </a:solidFill>
                <a:ea typeface="+mn-lt"/>
                <a:cs typeface="+mn-lt"/>
              </a:rPr>
              <a:t>edilir</a:t>
            </a:r>
            <a:r>
              <a:rPr lang="en-US" dirty="0">
                <a:solidFill>
                  <a:schemeClr val="tx1"/>
                </a:solidFill>
                <a:ea typeface="+mn-lt"/>
                <a:cs typeface="+mn-lt"/>
              </a:rPr>
              <a:t>.</a:t>
            </a:r>
            <a:endParaRPr lang="en-US" dirty="0">
              <a:solidFill>
                <a:schemeClr val="tx1"/>
              </a:solidFill>
            </a:endParaRPr>
          </a:p>
          <a:p>
            <a:pPr marL="0" indent="0">
              <a:buNone/>
            </a:pPr>
            <a:br>
              <a:rPr lang="en-US" dirty="0"/>
            </a:br>
            <a:endParaRPr lang="en-US" dirty="0">
              <a:solidFill>
                <a:schemeClr val="tx1"/>
              </a:solidFill>
            </a:endParaRPr>
          </a:p>
        </p:txBody>
      </p:sp>
    </p:spTree>
    <p:extLst>
      <p:ext uri="{BB962C8B-B14F-4D97-AF65-F5344CB8AC3E}">
        <p14:creationId xmlns:p14="http://schemas.microsoft.com/office/powerpoint/2010/main" val="2168958540"/>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6468CAC-B830-2AA1-E739-0A344318770B}"/>
              </a:ext>
            </a:extLst>
          </p:cNvPr>
          <p:cNvSpPr>
            <a:spLocks noGrp="1"/>
          </p:cNvSpPr>
          <p:nvPr>
            <p:ph type="title"/>
          </p:nvPr>
        </p:nvSpPr>
        <p:spPr>
          <a:xfrm>
            <a:off x="2006771" y="424818"/>
            <a:ext cx="8911687" cy="1280890"/>
          </a:xfrm>
        </p:spPr>
        <p:txBody>
          <a:bodyPr/>
          <a:lstStyle/>
          <a:p>
            <a:r>
              <a:rPr lang="tr-TR" dirty="0">
                <a:solidFill>
                  <a:schemeClr val="accent1">
                    <a:lumMod val="75000"/>
                  </a:schemeClr>
                </a:solidFill>
              </a:rPr>
              <a:t>BUCKET ALGORİTMASI'NIN JAVA KODU</a:t>
            </a:r>
            <a:r>
              <a:rPr lang="tr-TR" dirty="0"/>
              <a:t> </a:t>
            </a:r>
          </a:p>
        </p:txBody>
      </p:sp>
      <p:pic>
        <p:nvPicPr>
          <p:cNvPr id="6" name="İçerik Yer Tutucusu 5" descr="metin, ekran görüntüsü, yazılım içeren bir resim&#10;&#10;Açıklama otomatik olarak oluşturuldu">
            <a:extLst>
              <a:ext uri="{FF2B5EF4-FFF2-40B4-BE49-F238E27FC236}">
                <a16:creationId xmlns:a16="http://schemas.microsoft.com/office/drawing/2014/main" id="{AAD3B0D6-5ECC-D1CD-0051-092ABAC18B7F}"/>
              </a:ext>
            </a:extLst>
          </p:cNvPr>
          <p:cNvPicPr>
            <a:picLocks noGrp="1" noChangeAspect="1"/>
          </p:cNvPicPr>
          <p:nvPr>
            <p:ph idx="1"/>
          </p:nvPr>
        </p:nvPicPr>
        <p:blipFill>
          <a:blip r:embed="rId2"/>
          <a:stretch>
            <a:fillRect/>
          </a:stretch>
        </p:blipFill>
        <p:spPr>
          <a:xfrm>
            <a:off x="740054" y="1284753"/>
            <a:ext cx="10888871" cy="4998060"/>
          </a:xfrm>
        </p:spPr>
      </p:pic>
    </p:spTree>
    <p:extLst>
      <p:ext uri="{BB962C8B-B14F-4D97-AF65-F5344CB8AC3E}">
        <p14:creationId xmlns:p14="http://schemas.microsoft.com/office/powerpoint/2010/main" val="2768980676"/>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çerik Yer Tutucusu 5" descr="metin, ekran görüntüsü içeren bir resim&#10;&#10;Açıklama otomatik olarak oluşturuldu">
            <a:extLst>
              <a:ext uri="{FF2B5EF4-FFF2-40B4-BE49-F238E27FC236}">
                <a16:creationId xmlns:a16="http://schemas.microsoft.com/office/drawing/2014/main" id="{D1DA641B-4EE0-641A-00D5-585D239F8781}"/>
              </a:ext>
            </a:extLst>
          </p:cNvPr>
          <p:cNvPicPr>
            <a:picLocks noGrp="1" noChangeAspect="1"/>
          </p:cNvPicPr>
          <p:nvPr>
            <p:ph idx="1"/>
          </p:nvPr>
        </p:nvPicPr>
        <p:blipFill>
          <a:blip r:embed="rId2"/>
          <a:stretch>
            <a:fillRect/>
          </a:stretch>
        </p:blipFill>
        <p:spPr>
          <a:xfrm>
            <a:off x="1090296" y="1455174"/>
            <a:ext cx="10011408" cy="4493342"/>
          </a:xfrm>
        </p:spPr>
      </p:pic>
    </p:spTree>
    <p:extLst>
      <p:ext uri="{BB962C8B-B14F-4D97-AF65-F5344CB8AC3E}">
        <p14:creationId xmlns:p14="http://schemas.microsoft.com/office/powerpoint/2010/main" val="3459517697"/>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üşünce Balonu: Bulut 2">
            <a:extLst>
              <a:ext uri="{FF2B5EF4-FFF2-40B4-BE49-F238E27FC236}">
                <a16:creationId xmlns:a16="http://schemas.microsoft.com/office/drawing/2014/main" id="{206C9135-327B-1D0A-CCF4-723BACF2288F}"/>
              </a:ext>
            </a:extLst>
          </p:cNvPr>
          <p:cNvSpPr/>
          <p:nvPr/>
        </p:nvSpPr>
        <p:spPr>
          <a:xfrm>
            <a:off x="2965831" y="5236181"/>
            <a:ext cx="2032405" cy="1073549"/>
          </a:xfrm>
          <a:prstGeom prst="cloudCallout">
            <a:avLst/>
          </a:prstGeom>
          <a:solidFill>
            <a:schemeClr val="tx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48" name="Düşünce Balonu: Bulut 47">
            <a:extLst>
              <a:ext uri="{FF2B5EF4-FFF2-40B4-BE49-F238E27FC236}">
                <a16:creationId xmlns:a16="http://schemas.microsoft.com/office/drawing/2014/main" id="{C1B778BF-A71A-FD9A-15B1-FAF1741CD051}"/>
              </a:ext>
            </a:extLst>
          </p:cNvPr>
          <p:cNvSpPr/>
          <p:nvPr/>
        </p:nvSpPr>
        <p:spPr>
          <a:xfrm>
            <a:off x="7225302" y="5199988"/>
            <a:ext cx="1945104" cy="1082841"/>
          </a:xfrm>
          <a:prstGeom prst="cloudCallout">
            <a:avLst/>
          </a:prstGeom>
          <a:solidFill>
            <a:schemeClr val="tx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49" name="Düşünce Balonu: Bulut 48">
            <a:extLst>
              <a:ext uri="{FF2B5EF4-FFF2-40B4-BE49-F238E27FC236}">
                <a16:creationId xmlns:a16="http://schemas.microsoft.com/office/drawing/2014/main" id="{DF22C87F-55AD-133D-1827-55847B578AC3}"/>
              </a:ext>
            </a:extLst>
          </p:cNvPr>
          <p:cNvSpPr/>
          <p:nvPr/>
        </p:nvSpPr>
        <p:spPr>
          <a:xfrm>
            <a:off x="5227376" y="5237893"/>
            <a:ext cx="1774657" cy="1082841"/>
          </a:xfrm>
          <a:prstGeom prst="cloudCallout">
            <a:avLst/>
          </a:prstGeom>
          <a:solidFill>
            <a:schemeClr val="tx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0" name="Düşünce Balonu: Bulut 49">
            <a:extLst>
              <a:ext uri="{FF2B5EF4-FFF2-40B4-BE49-F238E27FC236}">
                <a16:creationId xmlns:a16="http://schemas.microsoft.com/office/drawing/2014/main" id="{EC8FBF24-8FED-F60D-154D-B82C068C4F5D}"/>
              </a:ext>
            </a:extLst>
          </p:cNvPr>
          <p:cNvSpPr/>
          <p:nvPr/>
        </p:nvSpPr>
        <p:spPr>
          <a:xfrm>
            <a:off x="1042735" y="5153526"/>
            <a:ext cx="1774657" cy="1082841"/>
          </a:xfrm>
          <a:prstGeom prst="cloudCallout">
            <a:avLst/>
          </a:prstGeom>
          <a:solidFill>
            <a:schemeClr val="tx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45" name="Düşünce Balonu: Bulut 44">
            <a:extLst>
              <a:ext uri="{FF2B5EF4-FFF2-40B4-BE49-F238E27FC236}">
                <a16:creationId xmlns:a16="http://schemas.microsoft.com/office/drawing/2014/main" id="{1C08A06C-AB5A-931C-9D2E-4FDC724E8217}"/>
              </a:ext>
            </a:extLst>
          </p:cNvPr>
          <p:cNvSpPr/>
          <p:nvPr/>
        </p:nvSpPr>
        <p:spPr>
          <a:xfrm>
            <a:off x="3128208" y="3208419"/>
            <a:ext cx="1774657" cy="1082841"/>
          </a:xfrm>
          <a:prstGeom prst="cloudCallout">
            <a:avLst/>
          </a:prstGeom>
          <a:solidFill>
            <a:schemeClr val="tx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44" name="Düşünce Balonu: Bulut 43">
            <a:extLst>
              <a:ext uri="{FF2B5EF4-FFF2-40B4-BE49-F238E27FC236}">
                <a16:creationId xmlns:a16="http://schemas.microsoft.com/office/drawing/2014/main" id="{ABF284CF-4881-CD79-2355-6AD3370FF64D}"/>
              </a:ext>
            </a:extLst>
          </p:cNvPr>
          <p:cNvSpPr/>
          <p:nvPr/>
        </p:nvSpPr>
        <p:spPr>
          <a:xfrm>
            <a:off x="5143497" y="3208420"/>
            <a:ext cx="1774657" cy="1082841"/>
          </a:xfrm>
          <a:prstGeom prst="cloudCallout">
            <a:avLst/>
          </a:prstGeom>
          <a:solidFill>
            <a:schemeClr val="tx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43" name="Düşünce Balonu: Bulut 42">
            <a:extLst>
              <a:ext uri="{FF2B5EF4-FFF2-40B4-BE49-F238E27FC236}">
                <a16:creationId xmlns:a16="http://schemas.microsoft.com/office/drawing/2014/main" id="{882AF018-6B06-1BF3-7DB6-455314CB28A3}"/>
              </a:ext>
            </a:extLst>
          </p:cNvPr>
          <p:cNvSpPr/>
          <p:nvPr/>
        </p:nvSpPr>
        <p:spPr>
          <a:xfrm>
            <a:off x="7228971" y="3208420"/>
            <a:ext cx="1774657" cy="1082841"/>
          </a:xfrm>
          <a:prstGeom prst="cloudCallout">
            <a:avLst/>
          </a:prstGeom>
          <a:solidFill>
            <a:schemeClr val="tx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47" name="Düşünce Balonu: Bulut 46">
            <a:extLst>
              <a:ext uri="{FF2B5EF4-FFF2-40B4-BE49-F238E27FC236}">
                <a16:creationId xmlns:a16="http://schemas.microsoft.com/office/drawing/2014/main" id="{41FB0A02-89D1-09B7-4446-F1D4E24362D5}"/>
              </a:ext>
            </a:extLst>
          </p:cNvPr>
          <p:cNvSpPr/>
          <p:nvPr/>
        </p:nvSpPr>
        <p:spPr>
          <a:xfrm>
            <a:off x="9324472" y="3208420"/>
            <a:ext cx="1774657" cy="1082841"/>
          </a:xfrm>
          <a:prstGeom prst="cloudCallout">
            <a:avLst/>
          </a:prstGeom>
          <a:solidFill>
            <a:schemeClr val="tx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46" name="Düşünce Balonu: Bulut 45">
            <a:extLst>
              <a:ext uri="{FF2B5EF4-FFF2-40B4-BE49-F238E27FC236}">
                <a16:creationId xmlns:a16="http://schemas.microsoft.com/office/drawing/2014/main" id="{3F2BAA02-3BA4-42B6-E07C-BD5C4A3B00C8}"/>
              </a:ext>
            </a:extLst>
          </p:cNvPr>
          <p:cNvSpPr/>
          <p:nvPr/>
        </p:nvSpPr>
        <p:spPr>
          <a:xfrm>
            <a:off x="1042735" y="3208420"/>
            <a:ext cx="1774657" cy="1082841"/>
          </a:xfrm>
          <a:prstGeom prst="cloudCallout">
            <a:avLst/>
          </a:prstGeom>
          <a:solidFill>
            <a:schemeClr val="tx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42" name="Düşünce Balonu: Bulut 41">
            <a:extLst>
              <a:ext uri="{FF2B5EF4-FFF2-40B4-BE49-F238E27FC236}">
                <a16:creationId xmlns:a16="http://schemas.microsoft.com/office/drawing/2014/main" id="{3373487E-3B16-BB3C-F4FA-FCC8E946D9A0}"/>
              </a:ext>
            </a:extLst>
          </p:cNvPr>
          <p:cNvSpPr/>
          <p:nvPr/>
        </p:nvSpPr>
        <p:spPr>
          <a:xfrm>
            <a:off x="9164050" y="1203157"/>
            <a:ext cx="1995235" cy="1082841"/>
          </a:xfrm>
          <a:prstGeom prst="cloudCallout">
            <a:avLst/>
          </a:prstGeom>
          <a:solidFill>
            <a:schemeClr val="tx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40" name="Düşünce Balonu: Bulut 39">
            <a:extLst>
              <a:ext uri="{FF2B5EF4-FFF2-40B4-BE49-F238E27FC236}">
                <a16:creationId xmlns:a16="http://schemas.microsoft.com/office/drawing/2014/main" id="{A290E478-3A2F-6C67-5C0D-CC368D1A9358}"/>
              </a:ext>
            </a:extLst>
          </p:cNvPr>
          <p:cNvSpPr/>
          <p:nvPr/>
        </p:nvSpPr>
        <p:spPr>
          <a:xfrm>
            <a:off x="7078577" y="1203157"/>
            <a:ext cx="1774657" cy="1082841"/>
          </a:xfrm>
          <a:prstGeom prst="cloudCallout">
            <a:avLst/>
          </a:prstGeom>
          <a:solidFill>
            <a:schemeClr val="tx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41" name="Düşünce Balonu: Bulut 40">
            <a:extLst>
              <a:ext uri="{FF2B5EF4-FFF2-40B4-BE49-F238E27FC236}">
                <a16:creationId xmlns:a16="http://schemas.microsoft.com/office/drawing/2014/main" id="{F8A4876B-4BB3-0349-495F-4BEE151653BC}"/>
              </a:ext>
            </a:extLst>
          </p:cNvPr>
          <p:cNvSpPr/>
          <p:nvPr/>
        </p:nvSpPr>
        <p:spPr>
          <a:xfrm>
            <a:off x="5143499" y="1203159"/>
            <a:ext cx="1774657" cy="1173077"/>
          </a:xfrm>
          <a:prstGeom prst="cloudCallout">
            <a:avLst/>
          </a:prstGeom>
          <a:solidFill>
            <a:schemeClr val="tx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9" name="Düşünce Balonu: Bulut 38">
            <a:extLst>
              <a:ext uri="{FF2B5EF4-FFF2-40B4-BE49-F238E27FC236}">
                <a16:creationId xmlns:a16="http://schemas.microsoft.com/office/drawing/2014/main" id="{751E2431-D247-5088-FBD2-AEE5CF7D9C7E}"/>
              </a:ext>
            </a:extLst>
          </p:cNvPr>
          <p:cNvSpPr/>
          <p:nvPr/>
        </p:nvSpPr>
        <p:spPr>
          <a:xfrm>
            <a:off x="3047999" y="1203159"/>
            <a:ext cx="1854867" cy="1173077"/>
          </a:xfrm>
          <a:prstGeom prst="cloudCallout">
            <a:avLst/>
          </a:prstGeom>
          <a:solidFill>
            <a:schemeClr val="tx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36" name="Düşünce Balonu: Bulut 35">
            <a:extLst>
              <a:ext uri="{FF2B5EF4-FFF2-40B4-BE49-F238E27FC236}">
                <a16:creationId xmlns:a16="http://schemas.microsoft.com/office/drawing/2014/main" id="{8CB430F3-C00F-C8C6-6CB2-48F66B71B567}"/>
              </a:ext>
            </a:extLst>
          </p:cNvPr>
          <p:cNvSpPr/>
          <p:nvPr/>
        </p:nvSpPr>
        <p:spPr>
          <a:xfrm>
            <a:off x="942473" y="1203159"/>
            <a:ext cx="1874920" cy="1173077"/>
          </a:xfrm>
          <a:prstGeom prst="cloudCallout">
            <a:avLst/>
          </a:prstGeom>
          <a:solidFill>
            <a:schemeClr val="tx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2" name="Başlık 1">
            <a:extLst>
              <a:ext uri="{FF2B5EF4-FFF2-40B4-BE49-F238E27FC236}">
                <a16:creationId xmlns:a16="http://schemas.microsoft.com/office/drawing/2014/main" id="{10F22A60-43DF-5891-6ADB-40AB694BD04B}"/>
              </a:ext>
            </a:extLst>
          </p:cNvPr>
          <p:cNvSpPr>
            <a:spLocks noGrp="1"/>
          </p:cNvSpPr>
          <p:nvPr>
            <p:ph type="title"/>
          </p:nvPr>
        </p:nvSpPr>
        <p:spPr>
          <a:xfrm>
            <a:off x="4795291" y="277"/>
            <a:ext cx="2314371" cy="779575"/>
          </a:xfrm>
        </p:spPr>
        <p:txBody>
          <a:bodyPr>
            <a:noAutofit/>
          </a:bodyPr>
          <a:lstStyle/>
          <a:p>
            <a:r>
              <a:rPr lang="tr-TR" sz="4400" b="1" i="1" dirty="0">
                <a:solidFill>
                  <a:schemeClr val="tx1">
                    <a:lumMod val="85000"/>
                  </a:schemeClr>
                </a:solidFill>
              </a:rPr>
              <a:t>İÇERİK</a:t>
            </a:r>
          </a:p>
        </p:txBody>
      </p:sp>
      <p:pic>
        <p:nvPicPr>
          <p:cNvPr id="4" name="İçerik Yer Tutucusu 3" descr="Telefon ve hesap makinesi içeren dizüstü bilgisayar">
            <a:extLst>
              <a:ext uri="{FF2B5EF4-FFF2-40B4-BE49-F238E27FC236}">
                <a16:creationId xmlns:a16="http://schemas.microsoft.com/office/drawing/2014/main" id="{47C469E1-8210-0ACF-DACE-3FC2734F1B7D}"/>
              </a:ext>
            </a:extLst>
          </p:cNvPr>
          <p:cNvPicPr>
            <a:picLocks noGrp="1" noChangeAspect="1"/>
          </p:cNvPicPr>
          <p:nvPr>
            <p:ph idx="1"/>
          </p:nvPr>
        </p:nvPicPr>
        <p:blipFill>
          <a:blip r:embed="rId2">
            <a:extLst>
              <a:ext uri="{96DAC541-7B7A-43D3-8B79-37D633B846F1}">
                <asvg:svgBlip xmlns:asvg="http://schemas.microsoft.com/office/drawing/2016/SVG/main" r:embed="rId3"/>
              </a:ext>
            </a:extLst>
          </a:blip>
          <a:stretch>
            <a:fillRect/>
          </a:stretch>
        </p:blipFill>
        <p:spPr>
          <a:xfrm>
            <a:off x="10625303" y="-117308"/>
            <a:ext cx="1564107" cy="1584159"/>
          </a:xfrm>
        </p:spPr>
      </p:pic>
      <p:sp>
        <p:nvSpPr>
          <p:cNvPr id="5" name="Metin kutusu 4">
            <a:extLst>
              <a:ext uri="{FF2B5EF4-FFF2-40B4-BE49-F238E27FC236}">
                <a16:creationId xmlns:a16="http://schemas.microsoft.com/office/drawing/2014/main" id="{0B03D050-282A-3527-F367-3275239EBE37}"/>
              </a:ext>
            </a:extLst>
          </p:cNvPr>
          <p:cNvSpPr txBox="1"/>
          <p:nvPr/>
        </p:nvSpPr>
        <p:spPr>
          <a:xfrm>
            <a:off x="1153026" y="1513973"/>
            <a:ext cx="1664368"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tr-TR" sz="1200" b="1" dirty="0">
                <a:solidFill>
                  <a:schemeClr val="bg1"/>
                </a:solidFill>
              </a:rPr>
              <a:t>RADİX SORT TANIMI VE ÇALIŞMA MANTIĞI</a:t>
            </a:r>
          </a:p>
        </p:txBody>
      </p:sp>
      <p:sp>
        <p:nvSpPr>
          <p:cNvPr id="12" name="Metin kutusu 11">
            <a:extLst>
              <a:ext uri="{FF2B5EF4-FFF2-40B4-BE49-F238E27FC236}">
                <a16:creationId xmlns:a16="http://schemas.microsoft.com/office/drawing/2014/main" id="{4DDCF760-8B0B-0160-E06E-CB8E71537830}"/>
              </a:ext>
            </a:extLst>
          </p:cNvPr>
          <p:cNvSpPr txBox="1"/>
          <p:nvPr/>
        </p:nvSpPr>
        <p:spPr>
          <a:xfrm>
            <a:off x="3228473" y="1463842"/>
            <a:ext cx="1670385"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tr-TR" sz="1200" b="1" dirty="0">
                <a:solidFill>
                  <a:schemeClr val="bg1"/>
                </a:solidFill>
              </a:rPr>
              <a:t>RADİX SORT GÜNLÜK HAYATTAN ÖRNEKLER</a:t>
            </a:r>
          </a:p>
        </p:txBody>
      </p:sp>
      <p:sp>
        <p:nvSpPr>
          <p:cNvPr id="13" name="Metin kutusu 12">
            <a:extLst>
              <a:ext uri="{FF2B5EF4-FFF2-40B4-BE49-F238E27FC236}">
                <a16:creationId xmlns:a16="http://schemas.microsoft.com/office/drawing/2014/main" id="{0B4F83A0-683E-126F-EE01-56C17608E53D}"/>
              </a:ext>
            </a:extLst>
          </p:cNvPr>
          <p:cNvSpPr txBox="1"/>
          <p:nvPr/>
        </p:nvSpPr>
        <p:spPr>
          <a:xfrm>
            <a:off x="9571707" y="1513974"/>
            <a:ext cx="1193132"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tr-TR" sz="1200" b="1" dirty="0">
                <a:solidFill>
                  <a:schemeClr val="bg1"/>
                </a:solidFill>
              </a:rPr>
              <a:t>RADİX SORT JAVA KODU</a:t>
            </a:r>
          </a:p>
        </p:txBody>
      </p:sp>
      <p:sp>
        <p:nvSpPr>
          <p:cNvPr id="14" name="Metin kutusu 13">
            <a:extLst>
              <a:ext uri="{FF2B5EF4-FFF2-40B4-BE49-F238E27FC236}">
                <a16:creationId xmlns:a16="http://schemas.microsoft.com/office/drawing/2014/main" id="{B4CD0ECB-152A-302D-4B32-E45D2B0A6719}"/>
              </a:ext>
            </a:extLst>
          </p:cNvPr>
          <p:cNvSpPr txBox="1"/>
          <p:nvPr/>
        </p:nvSpPr>
        <p:spPr>
          <a:xfrm>
            <a:off x="7355403" y="1513973"/>
            <a:ext cx="135355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tr-TR" sz="1200" b="1" dirty="0">
                <a:solidFill>
                  <a:schemeClr val="bg1"/>
                </a:solidFill>
              </a:rPr>
              <a:t>RADİX SORT PSEUDO KODU</a:t>
            </a:r>
          </a:p>
        </p:txBody>
      </p:sp>
      <p:sp>
        <p:nvSpPr>
          <p:cNvPr id="15" name="Metin kutusu 14">
            <a:extLst>
              <a:ext uri="{FF2B5EF4-FFF2-40B4-BE49-F238E27FC236}">
                <a16:creationId xmlns:a16="http://schemas.microsoft.com/office/drawing/2014/main" id="{48D3364C-6A1B-CA77-D526-7ADC347C3D88}"/>
              </a:ext>
            </a:extLst>
          </p:cNvPr>
          <p:cNvSpPr txBox="1"/>
          <p:nvPr/>
        </p:nvSpPr>
        <p:spPr>
          <a:xfrm>
            <a:off x="1159872" y="3433889"/>
            <a:ext cx="187491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tr-TR" sz="1200" b="1" dirty="0">
                <a:solidFill>
                  <a:schemeClr val="bg1"/>
                </a:solidFill>
              </a:rPr>
              <a:t>RADİX SORT AVANTAJLARI VE DEZAVANTAJLARI</a:t>
            </a:r>
          </a:p>
        </p:txBody>
      </p:sp>
      <p:sp>
        <p:nvSpPr>
          <p:cNvPr id="17" name="Metin kutusu 16">
            <a:extLst>
              <a:ext uri="{FF2B5EF4-FFF2-40B4-BE49-F238E27FC236}">
                <a16:creationId xmlns:a16="http://schemas.microsoft.com/office/drawing/2014/main" id="{385F2C6F-0D59-F5A5-5268-1CE03114089B}"/>
              </a:ext>
            </a:extLst>
          </p:cNvPr>
          <p:cNvSpPr txBox="1"/>
          <p:nvPr/>
        </p:nvSpPr>
        <p:spPr>
          <a:xfrm>
            <a:off x="3392562" y="3428999"/>
            <a:ext cx="1673170"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tr-TR" sz="1200" b="1" dirty="0">
                <a:solidFill>
                  <a:schemeClr val="bg1"/>
                </a:solidFill>
              </a:rPr>
              <a:t>BUCKET SORT ALGORİTMASI TANIMI</a:t>
            </a:r>
          </a:p>
        </p:txBody>
      </p:sp>
      <p:sp>
        <p:nvSpPr>
          <p:cNvPr id="18" name="Metin kutusu 17">
            <a:extLst>
              <a:ext uri="{FF2B5EF4-FFF2-40B4-BE49-F238E27FC236}">
                <a16:creationId xmlns:a16="http://schemas.microsoft.com/office/drawing/2014/main" id="{661B55F5-5CE7-0167-2774-9C94C4B195E8}"/>
              </a:ext>
            </a:extLst>
          </p:cNvPr>
          <p:cNvSpPr txBox="1"/>
          <p:nvPr/>
        </p:nvSpPr>
        <p:spPr>
          <a:xfrm>
            <a:off x="5351852" y="3521927"/>
            <a:ext cx="148389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tr-TR" sz="1200" b="1" dirty="0">
                <a:solidFill>
                  <a:schemeClr val="bg1"/>
                </a:solidFill>
              </a:rPr>
              <a:t>BUCKET SORT</a:t>
            </a:r>
            <a:br>
              <a:rPr lang="tr-TR" sz="1200" b="1" dirty="0"/>
            </a:br>
            <a:r>
              <a:rPr lang="tr-TR" sz="1200" b="1" dirty="0">
                <a:solidFill>
                  <a:schemeClr val="bg1"/>
                </a:solidFill>
              </a:rPr>
              <a:t>PSUDEO KODU</a:t>
            </a:r>
          </a:p>
        </p:txBody>
      </p:sp>
      <p:sp>
        <p:nvSpPr>
          <p:cNvPr id="20" name="Metin kutusu 19">
            <a:extLst>
              <a:ext uri="{FF2B5EF4-FFF2-40B4-BE49-F238E27FC236}">
                <a16:creationId xmlns:a16="http://schemas.microsoft.com/office/drawing/2014/main" id="{C97BC192-9875-53D0-F69D-DE0CB6AB5ED9}"/>
              </a:ext>
            </a:extLst>
          </p:cNvPr>
          <p:cNvSpPr txBox="1"/>
          <p:nvPr/>
        </p:nvSpPr>
        <p:spPr>
          <a:xfrm>
            <a:off x="7454198" y="3521927"/>
            <a:ext cx="1483894"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tr-TR" sz="1200" b="1" dirty="0">
                <a:solidFill>
                  <a:schemeClr val="bg1"/>
                </a:solidFill>
              </a:rPr>
              <a:t>BUCKET SORT JAVA KODU</a:t>
            </a:r>
          </a:p>
        </p:txBody>
      </p:sp>
      <p:sp>
        <p:nvSpPr>
          <p:cNvPr id="21" name="Metin kutusu 20">
            <a:extLst>
              <a:ext uri="{FF2B5EF4-FFF2-40B4-BE49-F238E27FC236}">
                <a16:creationId xmlns:a16="http://schemas.microsoft.com/office/drawing/2014/main" id="{901D35FA-4C67-446D-983F-1E1DDCAF3C0B}"/>
              </a:ext>
            </a:extLst>
          </p:cNvPr>
          <p:cNvSpPr txBox="1"/>
          <p:nvPr/>
        </p:nvSpPr>
        <p:spPr>
          <a:xfrm>
            <a:off x="9553122" y="3438292"/>
            <a:ext cx="1483894"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tr-TR" sz="1200" b="1" i="0" u="none" strike="noStrike" baseline="0" dirty="0">
                <a:solidFill>
                  <a:schemeClr val="bg1"/>
                </a:solidFill>
                <a:latin typeface="Century Gothic"/>
                <a:ea typeface="Century Gothic"/>
                <a:cs typeface="Century Gothic"/>
              </a:rPr>
              <a:t>BUCKET </a:t>
            </a:r>
            <a:r>
              <a:rPr lang="tr-TR" sz="1200" b="1" dirty="0">
                <a:solidFill>
                  <a:schemeClr val="bg1"/>
                </a:solidFill>
                <a:latin typeface="Century Gothic"/>
                <a:ea typeface="Century Gothic"/>
                <a:cs typeface="Century Gothic"/>
              </a:rPr>
              <a:t>SORT</a:t>
            </a:r>
            <a:r>
              <a:rPr lang="tr-TR" sz="1200" b="1" i="0" u="none" strike="noStrike" baseline="0" dirty="0">
                <a:solidFill>
                  <a:schemeClr val="bg1"/>
                </a:solidFill>
                <a:latin typeface="Century Gothic"/>
                <a:ea typeface="Century Gothic"/>
                <a:cs typeface="Century Gothic"/>
              </a:rPr>
              <a:t> </a:t>
            </a:r>
            <a:r>
              <a:rPr lang="tr-TR" sz="1200" b="1" dirty="0">
                <a:solidFill>
                  <a:schemeClr val="bg1"/>
                </a:solidFill>
                <a:latin typeface="Century Gothic"/>
                <a:ea typeface="Century Gothic"/>
                <a:cs typeface="Century Gothic"/>
              </a:rPr>
              <a:t>KULLANILAN DURUMLAR </a:t>
            </a:r>
            <a:endParaRPr lang="tr-TR" sz="1200" dirty="0">
              <a:solidFill>
                <a:schemeClr val="bg1"/>
              </a:solidFill>
            </a:endParaRPr>
          </a:p>
        </p:txBody>
      </p:sp>
      <p:sp>
        <p:nvSpPr>
          <p:cNvPr id="22" name="Metin kutusu 21">
            <a:extLst>
              <a:ext uri="{FF2B5EF4-FFF2-40B4-BE49-F238E27FC236}">
                <a16:creationId xmlns:a16="http://schemas.microsoft.com/office/drawing/2014/main" id="{D7EA4261-2307-8700-507D-C3D5BD728F56}"/>
              </a:ext>
            </a:extLst>
          </p:cNvPr>
          <p:cNvSpPr txBox="1"/>
          <p:nvPr/>
        </p:nvSpPr>
        <p:spPr>
          <a:xfrm>
            <a:off x="1154983" y="5408341"/>
            <a:ext cx="166485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tr-TR" sz="1200" b="1" dirty="0">
                <a:solidFill>
                  <a:schemeClr val="bg1"/>
                </a:solidFill>
              </a:rPr>
              <a:t>BUCKET SORT GÜNLÜK HAYATTAN ÖRNEKLERİ </a:t>
            </a:r>
          </a:p>
        </p:txBody>
      </p:sp>
      <p:sp>
        <p:nvSpPr>
          <p:cNvPr id="23" name="Metin kutusu 22">
            <a:extLst>
              <a:ext uri="{FF2B5EF4-FFF2-40B4-BE49-F238E27FC236}">
                <a16:creationId xmlns:a16="http://schemas.microsoft.com/office/drawing/2014/main" id="{0B16B9E7-0342-88E1-C875-3210725460C3}"/>
              </a:ext>
            </a:extLst>
          </p:cNvPr>
          <p:cNvSpPr txBox="1"/>
          <p:nvPr/>
        </p:nvSpPr>
        <p:spPr>
          <a:xfrm>
            <a:off x="3218202" y="5532814"/>
            <a:ext cx="1784686"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tr-TR" sz="1200" b="1" dirty="0">
                <a:solidFill>
                  <a:schemeClr val="bg1"/>
                </a:solidFill>
              </a:rPr>
              <a:t>BUCKET SORT ZAMAN KARMAŞIKLIĞI</a:t>
            </a:r>
          </a:p>
        </p:txBody>
      </p:sp>
      <p:sp>
        <p:nvSpPr>
          <p:cNvPr id="24" name="Metin kutusu 23">
            <a:extLst>
              <a:ext uri="{FF2B5EF4-FFF2-40B4-BE49-F238E27FC236}">
                <a16:creationId xmlns:a16="http://schemas.microsoft.com/office/drawing/2014/main" id="{FFE0112A-55C7-C772-5FB2-00EC4D6E7DDA}"/>
              </a:ext>
            </a:extLst>
          </p:cNvPr>
          <p:cNvSpPr txBox="1"/>
          <p:nvPr/>
        </p:nvSpPr>
        <p:spPr>
          <a:xfrm>
            <a:off x="5354785" y="5411275"/>
            <a:ext cx="1584158" cy="65635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tr-TR" sz="1200" b="1" dirty="0">
                <a:solidFill>
                  <a:schemeClr val="bg1"/>
                </a:solidFill>
              </a:rPr>
              <a:t>BUCKET SORT AVANTAJLARI VE DEZAVANTAJLARI</a:t>
            </a:r>
          </a:p>
        </p:txBody>
      </p:sp>
      <p:sp>
        <p:nvSpPr>
          <p:cNvPr id="25" name="Metin kutusu 24">
            <a:extLst>
              <a:ext uri="{FF2B5EF4-FFF2-40B4-BE49-F238E27FC236}">
                <a16:creationId xmlns:a16="http://schemas.microsoft.com/office/drawing/2014/main" id="{CE24404A-2AD3-6482-4DFB-166FEEDD5135}"/>
              </a:ext>
            </a:extLst>
          </p:cNvPr>
          <p:cNvSpPr txBox="1"/>
          <p:nvPr/>
        </p:nvSpPr>
        <p:spPr>
          <a:xfrm>
            <a:off x="7353446" y="5411276"/>
            <a:ext cx="2015289"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tr-TR" sz="1200" b="1" dirty="0">
                <a:solidFill>
                  <a:schemeClr val="bg1"/>
                </a:solidFill>
              </a:rPr>
              <a:t>RADİX SORT VE BUCKET SORT KARŞILAŞTIRMA TABLOSU</a:t>
            </a:r>
          </a:p>
        </p:txBody>
      </p:sp>
      <p:cxnSp>
        <p:nvCxnSpPr>
          <p:cNvPr id="27" name="Düz Ok Bağlayıcısı 26">
            <a:extLst>
              <a:ext uri="{FF2B5EF4-FFF2-40B4-BE49-F238E27FC236}">
                <a16:creationId xmlns:a16="http://schemas.microsoft.com/office/drawing/2014/main" id="{9AB7BFDA-53C9-3A8A-F45E-CDF892F48684}"/>
              </a:ext>
            </a:extLst>
          </p:cNvPr>
          <p:cNvCxnSpPr/>
          <p:nvPr/>
        </p:nvCxnSpPr>
        <p:spPr>
          <a:xfrm flipV="1">
            <a:off x="1183105" y="2606842"/>
            <a:ext cx="9545052" cy="300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p14="http://schemas.microsoft.com/office/powerpoint/2010/main">
        <mc:Choice Requires="p14">
          <p:contentPart p14:bwMode="auto" r:id="rId4">
            <p14:nvContentPartPr>
              <p14:cNvPr id="28" name="Mürekkep 27">
                <a:extLst>
                  <a:ext uri="{FF2B5EF4-FFF2-40B4-BE49-F238E27FC236}">
                    <a16:creationId xmlns:a16="http://schemas.microsoft.com/office/drawing/2014/main" id="{50F7EFE5-FFD2-08AD-7182-A0568199217D}"/>
                  </a:ext>
                </a:extLst>
              </p14:cNvPr>
              <p14:cNvContentPartPr/>
              <p14:nvPr/>
            </p14:nvContentPartPr>
            <p14:xfrm>
              <a:off x="11155318" y="2095500"/>
              <a:ext cx="10026" cy="10026"/>
            </p14:xfrm>
          </p:contentPart>
        </mc:Choice>
        <mc:Fallback xmlns="">
          <p:pic>
            <p:nvPicPr>
              <p:cNvPr id="28" name="Mürekkep 27">
                <a:extLst>
                  <a:ext uri="{FF2B5EF4-FFF2-40B4-BE49-F238E27FC236}">
                    <a16:creationId xmlns:a16="http://schemas.microsoft.com/office/drawing/2014/main" id="{50F7EFE5-FFD2-08AD-7182-A0568199217D}"/>
                  </a:ext>
                </a:extLst>
              </p:cNvPr>
              <p:cNvPicPr/>
              <p:nvPr/>
            </p:nvPicPr>
            <p:blipFill>
              <a:blip r:embed="rId5"/>
              <a:stretch>
                <a:fillRect/>
              </a:stretch>
            </p:blipFill>
            <p:spPr>
              <a:xfrm>
                <a:off x="11113543" y="1604226"/>
                <a:ext cx="92741" cy="1002600"/>
              </a:xfrm>
              <a:prstGeom prst="rect">
                <a:avLst/>
              </a:prstGeom>
            </p:spPr>
          </p:pic>
        </mc:Fallback>
      </mc:AlternateContent>
      <p:sp>
        <p:nvSpPr>
          <p:cNvPr id="30" name="Ok: Sağ 29">
            <a:extLst>
              <a:ext uri="{FF2B5EF4-FFF2-40B4-BE49-F238E27FC236}">
                <a16:creationId xmlns:a16="http://schemas.microsoft.com/office/drawing/2014/main" id="{B7995C92-53A8-FFFF-F171-21CFEE8760BB}"/>
              </a:ext>
            </a:extLst>
          </p:cNvPr>
          <p:cNvSpPr/>
          <p:nvPr/>
        </p:nvSpPr>
        <p:spPr>
          <a:xfrm>
            <a:off x="1112921" y="2486526"/>
            <a:ext cx="9986210" cy="330868"/>
          </a:xfrm>
          <a:prstGeom prst="rightArrow">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mc:AlternateContent xmlns:mc="http://schemas.openxmlformats.org/markup-compatibility/2006" xmlns:p14="http://schemas.microsoft.com/office/powerpoint/2010/main">
        <mc:Choice Requires="p14">
          <p:contentPart p14:bwMode="auto" r:id="rId6">
            <p14:nvContentPartPr>
              <p14:cNvPr id="38" name="Mürekkep 37">
                <a:extLst>
                  <a:ext uri="{FF2B5EF4-FFF2-40B4-BE49-F238E27FC236}">
                    <a16:creationId xmlns:a16="http://schemas.microsoft.com/office/drawing/2014/main" id="{BE6D7AC8-B08A-C683-DF27-7E9ACB0403AF}"/>
                  </a:ext>
                </a:extLst>
              </p14:cNvPr>
              <p14:cNvContentPartPr/>
              <p14:nvPr/>
            </p14:nvContentPartPr>
            <p14:xfrm>
              <a:off x="2636920" y="1694447"/>
              <a:ext cx="10105" cy="11848"/>
            </p14:xfrm>
          </p:contentPart>
        </mc:Choice>
        <mc:Fallback xmlns="">
          <p:pic>
            <p:nvPicPr>
              <p:cNvPr id="38" name="Mürekkep 37">
                <a:extLst>
                  <a:ext uri="{FF2B5EF4-FFF2-40B4-BE49-F238E27FC236}">
                    <a16:creationId xmlns:a16="http://schemas.microsoft.com/office/drawing/2014/main" id="{BE6D7AC8-B08A-C683-DF27-7E9ACB0403AF}"/>
                  </a:ext>
                </a:extLst>
              </p:cNvPr>
              <p:cNvPicPr/>
              <p:nvPr/>
            </p:nvPicPr>
            <p:blipFill>
              <a:blip r:embed="rId7"/>
              <a:stretch>
                <a:fillRect/>
              </a:stretch>
            </p:blipFill>
            <p:spPr>
              <a:xfrm>
                <a:off x="2619846" y="1677372"/>
                <a:ext cx="44601" cy="46347"/>
              </a:xfrm>
              <a:prstGeom prst="rect">
                <a:avLst/>
              </a:prstGeom>
            </p:spPr>
          </p:pic>
        </mc:Fallback>
      </mc:AlternateContent>
      <p:sp>
        <p:nvSpPr>
          <p:cNvPr id="51" name="Ok: Sağ 50">
            <a:extLst>
              <a:ext uri="{FF2B5EF4-FFF2-40B4-BE49-F238E27FC236}">
                <a16:creationId xmlns:a16="http://schemas.microsoft.com/office/drawing/2014/main" id="{888820B1-E932-605D-6277-0426A6AC0BAC}"/>
              </a:ext>
            </a:extLst>
          </p:cNvPr>
          <p:cNvSpPr/>
          <p:nvPr/>
        </p:nvSpPr>
        <p:spPr>
          <a:xfrm>
            <a:off x="1173079" y="4662236"/>
            <a:ext cx="9865894" cy="320842"/>
          </a:xfrm>
          <a:prstGeom prst="rightArrow">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52" name="Ok: Sağ 51">
            <a:extLst>
              <a:ext uri="{FF2B5EF4-FFF2-40B4-BE49-F238E27FC236}">
                <a16:creationId xmlns:a16="http://schemas.microsoft.com/office/drawing/2014/main" id="{3C97CC97-E379-9F6E-4F5A-950DA05217FF}"/>
              </a:ext>
            </a:extLst>
          </p:cNvPr>
          <p:cNvSpPr/>
          <p:nvPr/>
        </p:nvSpPr>
        <p:spPr>
          <a:xfrm>
            <a:off x="1163052" y="6456946"/>
            <a:ext cx="9865894" cy="320842"/>
          </a:xfrm>
          <a:prstGeom prst="rightArrow">
            <a:avLst/>
          </a:prstGeom>
          <a:solidFill>
            <a:schemeClr val="accent1">
              <a:lumMod val="40000"/>
              <a:lumOff val="6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pic>
        <p:nvPicPr>
          <p:cNvPr id="54" name="Grafik 53" descr="Araba düz dolguyla">
            <a:extLst>
              <a:ext uri="{FF2B5EF4-FFF2-40B4-BE49-F238E27FC236}">
                <a16:creationId xmlns:a16="http://schemas.microsoft.com/office/drawing/2014/main" id="{6030DCAF-B6EB-6CC2-3ECE-F688A9403FC8}"/>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725906" y="2159668"/>
            <a:ext cx="914400" cy="914400"/>
          </a:xfrm>
          <a:prstGeom prst="rect">
            <a:avLst/>
          </a:prstGeom>
        </p:spPr>
      </p:pic>
      <p:pic>
        <p:nvPicPr>
          <p:cNvPr id="55" name="Grafik 54" descr="Köşeli çift ayraç okları düz dolguyla">
            <a:extLst>
              <a:ext uri="{FF2B5EF4-FFF2-40B4-BE49-F238E27FC236}">
                <a16:creationId xmlns:a16="http://schemas.microsoft.com/office/drawing/2014/main" id="{721EBBBD-5E81-FFD2-1424-F34A24835383}"/>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1648327" y="2540668"/>
            <a:ext cx="282743" cy="222585"/>
          </a:xfrm>
          <a:prstGeom prst="rect">
            <a:avLst/>
          </a:prstGeom>
        </p:spPr>
      </p:pic>
      <p:pic>
        <p:nvPicPr>
          <p:cNvPr id="56" name="Grafik 55" descr="Alkışlayan eller düz dolguyla">
            <a:extLst>
              <a:ext uri="{FF2B5EF4-FFF2-40B4-BE49-F238E27FC236}">
                <a16:creationId xmlns:a16="http://schemas.microsoft.com/office/drawing/2014/main" id="{4C470AF8-4E81-82A1-2D27-10FE8B70BAC0}"/>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11280438" y="5862069"/>
            <a:ext cx="914400" cy="914400"/>
          </a:xfrm>
          <a:prstGeom prst="rect">
            <a:avLst/>
          </a:prstGeom>
        </p:spPr>
      </p:pic>
      <p:sp>
        <p:nvSpPr>
          <p:cNvPr id="59" name="Düşünce Balonu: Bulut 58">
            <a:extLst>
              <a:ext uri="{FF2B5EF4-FFF2-40B4-BE49-F238E27FC236}">
                <a16:creationId xmlns:a16="http://schemas.microsoft.com/office/drawing/2014/main" id="{264B6C0A-179B-678F-88FB-F48AD7DEC6A3}"/>
              </a:ext>
            </a:extLst>
          </p:cNvPr>
          <p:cNvSpPr/>
          <p:nvPr/>
        </p:nvSpPr>
        <p:spPr>
          <a:xfrm>
            <a:off x="9476335" y="5146924"/>
            <a:ext cx="1774657" cy="1173077"/>
          </a:xfrm>
          <a:prstGeom prst="cloudCallout">
            <a:avLst/>
          </a:prstGeom>
          <a:solidFill>
            <a:schemeClr val="tx1">
              <a:lumMod val="9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
        <p:nvSpPr>
          <p:cNvPr id="60" name="Metin kutusu 59">
            <a:extLst>
              <a:ext uri="{FF2B5EF4-FFF2-40B4-BE49-F238E27FC236}">
                <a16:creationId xmlns:a16="http://schemas.microsoft.com/office/drawing/2014/main" id="{85E6E381-DB74-4C31-7BF9-9AAE065BEB8D}"/>
              </a:ext>
            </a:extLst>
          </p:cNvPr>
          <p:cNvSpPr txBox="1"/>
          <p:nvPr/>
        </p:nvSpPr>
        <p:spPr>
          <a:xfrm>
            <a:off x="9827256" y="5588815"/>
            <a:ext cx="1072814"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tr-TR" sz="1200" b="1" dirty="0">
                <a:solidFill>
                  <a:schemeClr val="bg1"/>
                </a:solidFill>
              </a:rPr>
              <a:t>KAYNAKÇA</a:t>
            </a:r>
          </a:p>
        </p:txBody>
      </p:sp>
      <p:sp>
        <p:nvSpPr>
          <p:cNvPr id="6" name="Metin kutusu 5">
            <a:extLst>
              <a:ext uri="{FF2B5EF4-FFF2-40B4-BE49-F238E27FC236}">
                <a16:creationId xmlns:a16="http://schemas.microsoft.com/office/drawing/2014/main" id="{182F6841-1BA8-8502-B8E2-887639FEB286}"/>
              </a:ext>
            </a:extLst>
          </p:cNvPr>
          <p:cNvSpPr txBox="1"/>
          <p:nvPr/>
        </p:nvSpPr>
        <p:spPr>
          <a:xfrm>
            <a:off x="5473390" y="1375316"/>
            <a:ext cx="1115121" cy="83099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tr-TR" sz="1200" b="1" dirty="0">
                <a:solidFill>
                  <a:schemeClr val="bg1"/>
                </a:solidFill>
              </a:rPr>
              <a:t>RADİX SORT ZAMAN KARMAŞIKLIĞI</a:t>
            </a:r>
          </a:p>
        </p:txBody>
      </p:sp>
    </p:spTree>
    <p:extLst>
      <p:ext uri="{BB962C8B-B14F-4D97-AF65-F5344CB8AC3E}">
        <p14:creationId xmlns:p14="http://schemas.microsoft.com/office/powerpoint/2010/main" val="1548531760"/>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çerik Yer Tutucusu 6" descr="metin, ekran görüntüsü, yazı tipi içeren bir resim">
            <a:extLst>
              <a:ext uri="{FF2B5EF4-FFF2-40B4-BE49-F238E27FC236}">
                <a16:creationId xmlns:a16="http://schemas.microsoft.com/office/drawing/2014/main" id="{52E2AC2F-FE28-71D5-A710-420DAE7508E0}"/>
              </a:ext>
            </a:extLst>
          </p:cNvPr>
          <p:cNvPicPr>
            <a:picLocks noGrp="1" noChangeAspect="1"/>
          </p:cNvPicPr>
          <p:nvPr>
            <p:ph idx="1"/>
          </p:nvPr>
        </p:nvPicPr>
        <p:blipFill>
          <a:blip r:embed="rId2"/>
          <a:stretch>
            <a:fillRect/>
          </a:stretch>
        </p:blipFill>
        <p:spPr>
          <a:xfrm>
            <a:off x="978772" y="678425"/>
            <a:ext cx="10608081" cy="4866967"/>
          </a:xfrm>
        </p:spPr>
      </p:pic>
      <p:pic>
        <p:nvPicPr>
          <p:cNvPr id="9" name="Resim 8" descr="metin, ekran görüntüsü, yazılım, yazı tipi içeren bir resim&#10;&#10;Açıklama otomatik olarak oluşturuldu">
            <a:extLst>
              <a:ext uri="{FF2B5EF4-FFF2-40B4-BE49-F238E27FC236}">
                <a16:creationId xmlns:a16="http://schemas.microsoft.com/office/drawing/2014/main" id="{D01E3E42-2594-8D39-81AE-0E135415C10E}"/>
              </a:ext>
            </a:extLst>
          </p:cNvPr>
          <p:cNvPicPr>
            <a:picLocks noChangeAspect="1"/>
          </p:cNvPicPr>
          <p:nvPr/>
        </p:nvPicPr>
        <p:blipFill>
          <a:blip r:embed="rId3"/>
          <a:stretch>
            <a:fillRect/>
          </a:stretch>
        </p:blipFill>
        <p:spPr>
          <a:xfrm>
            <a:off x="6577181" y="4128138"/>
            <a:ext cx="4929696" cy="2279106"/>
          </a:xfrm>
          <a:prstGeom prst="rect">
            <a:avLst/>
          </a:prstGeom>
        </p:spPr>
      </p:pic>
      <p:sp>
        <p:nvSpPr>
          <p:cNvPr id="10" name="Ok: Sağ 9">
            <a:extLst>
              <a:ext uri="{FF2B5EF4-FFF2-40B4-BE49-F238E27FC236}">
                <a16:creationId xmlns:a16="http://schemas.microsoft.com/office/drawing/2014/main" id="{36B9F94C-E3D6-AB6B-B4BA-3CBAA9165ECC}"/>
              </a:ext>
            </a:extLst>
          </p:cNvPr>
          <p:cNvSpPr/>
          <p:nvPr/>
        </p:nvSpPr>
        <p:spPr>
          <a:xfrm>
            <a:off x="4444843" y="4750904"/>
            <a:ext cx="1891748" cy="1013792"/>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tr-TR"/>
          </a:p>
        </p:txBody>
      </p:sp>
    </p:spTree>
    <p:extLst>
      <p:ext uri="{BB962C8B-B14F-4D97-AF65-F5344CB8AC3E}">
        <p14:creationId xmlns:p14="http://schemas.microsoft.com/office/powerpoint/2010/main" val="3095052774"/>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F2B6319F-EA44-075A-8836-578EE0200ECD}"/>
              </a:ext>
            </a:extLst>
          </p:cNvPr>
          <p:cNvSpPr>
            <a:spLocks noGrp="1"/>
          </p:cNvSpPr>
          <p:nvPr>
            <p:ph type="title"/>
          </p:nvPr>
        </p:nvSpPr>
        <p:spPr>
          <a:xfrm>
            <a:off x="1748864" y="624110"/>
            <a:ext cx="8911687" cy="1280890"/>
          </a:xfrm>
        </p:spPr>
        <p:txBody>
          <a:bodyPr/>
          <a:lstStyle/>
          <a:p>
            <a:pPr algn="ctr"/>
            <a:r>
              <a:rPr lang="tr-TR" dirty="0">
                <a:solidFill>
                  <a:schemeClr val="accent1">
                    <a:lumMod val="75000"/>
                  </a:schemeClr>
                </a:solidFill>
              </a:rPr>
              <a:t>BUCKET SORT KULLANILAN DURUMLAR</a:t>
            </a:r>
          </a:p>
        </p:txBody>
      </p:sp>
      <p:sp>
        <p:nvSpPr>
          <p:cNvPr id="3" name="İçerik Yer Tutucusu 2">
            <a:extLst>
              <a:ext uri="{FF2B5EF4-FFF2-40B4-BE49-F238E27FC236}">
                <a16:creationId xmlns:a16="http://schemas.microsoft.com/office/drawing/2014/main" id="{1492235A-E4E2-FC59-ED68-C51624F8F394}"/>
              </a:ext>
            </a:extLst>
          </p:cNvPr>
          <p:cNvSpPr>
            <a:spLocks noGrp="1"/>
          </p:cNvSpPr>
          <p:nvPr>
            <p:ph idx="1"/>
          </p:nvPr>
        </p:nvSpPr>
        <p:spPr>
          <a:xfrm>
            <a:off x="581216" y="1900813"/>
            <a:ext cx="11603331" cy="4305160"/>
          </a:xfrm>
        </p:spPr>
        <p:txBody>
          <a:bodyPr vert="horz" lIns="91440" tIns="45720" rIns="91440" bIns="45720" rtlCol="0" anchor="t">
            <a:normAutofit fontScale="92500" lnSpcReduction="10000"/>
          </a:bodyPr>
          <a:lstStyle/>
          <a:p>
            <a:pPr marL="0" indent="0"/>
            <a:r>
              <a:rPr lang="tr-TR" sz="2000" b="1" dirty="0">
                <a:solidFill>
                  <a:schemeClr val="accent1">
                    <a:lumMod val="75000"/>
                  </a:schemeClr>
                </a:solidFill>
                <a:ea typeface="+mn-lt"/>
                <a:cs typeface="+mn-lt"/>
              </a:rPr>
              <a:t>  Küçük boyutlu dizilerin sıralanması</a:t>
            </a:r>
            <a:r>
              <a:rPr lang="tr-TR" sz="2000" dirty="0">
                <a:solidFill>
                  <a:schemeClr val="accent1">
                    <a:lumMod val="75000"/>
                  </a:schemeClr>
                </a:solidFill>
                <a:ea typeface="+mn-lt"/>
                <a:cs typeface="+mn-lt"/>
              </a:rPr>
              <a:t>:</a:t>
            </a:r>
            <a:r>
              <a:rPr lang="tr-TR" sz="1200" dirty="0">
                <a:solidFill>
                  <a:srgbClr val="0D0D0D"/>
                </a:solidFill>
                <a:ea typeface="+mn-lt"/>
                <a:cs typeface="+mn-lt"/>
              </a:rPr>
              <a:t> </a:t>
            </a:r>
            <a:r>
              <a:rPr lang="tr-TR" dirty="0">
                <a:solidFill>
                  <a:schemeClr val="tx1"/>
                </a:solidFill>
                <a:ea typeface="+mn-lt"/>
                <a:cs typeface="+mn-lt"/>
              </a:rPr>
              <a:t>Küçük boyutlu dizilerin sıralanması </a:t>
            </a:r>
            <a:r>
              <a:rPr lang="tr-TR" dirty="0" err="1">
                <a:solidFill>
                  <a:schemeClr val="tx1"/>
                </a:solidFill>
                <a:ea typeface="+mn-lt"/>
                <a:cs typeface="+mn-lt"/>
              </a:rPr>
              <a:t>durumunda,Bucket</a:t>
            </a:r>
            <a:r>
              <a:rPr lang="tr-TR" dirty="0">
                <a:solidFill>
                  <a:schemeClr val="tx1"/>
                </a:solidFill>
                <a:ea typeface="+mn-lt"/>
                <a:cs typeface="+mn-lt"/>
              </a:rPr>
              <a:t> </a:t>
            </a:r>
            <a:r>
              <a:rPr lang="tr-TR" dirty="0" err="1">
                <a:solidFill>
                  <a:schemeClr val="tx1"/>
                </a:solidFill>
                <a:ea typeface="+mn-lt"/>
                <a:cs typeface="+mn-lt"/>
              </a:rPr>
              <a:t>Sort</a:t>
            </a:r>
            <a:r>
              <a:rPr lang="tr-TR" dirty="0">
                <a:solidFill>
                  <a:schemeClr val="tx1"/>
                </a:solidFill>
                <a:ea typeface="+mn-lt"/>
                <a:cs typeface="+mn-lt"/>
              </a:rPr>
              <a:t> oldukça etkili olabilir. Özellikle elemanlar arasındaki dağılım </a:t>
            </a:r>
            <a:r>
              <a:rPr lang="tr-TR" dirty="0" err="1">
                <a:solidFill>
                  <a:schemeClr val="tx1"/>
                </a:solidFill>
                <a:ea typeface="+mn-lt"/>
                <a:cs typeface="+mn-lt"/>
              </a:rPr>
              <a:t>uniform</a:t>
            </a:r>
            <a:r>
              <a:rPr lang="tr-TR" dirty="0">
                <a:solidFill>
                  <a:schemeClr val="tx1"/>
                </a:solidFill>
                <a:ea typeface="+mn-lt"/>
                <a:cs typeface="+mn-lt"/>
              </a:rPr>
              <a:t> ise ve eleman sayısı az ise, Bucket </a:t>
            </a:r>
            <a:r>
              <a:rPr lang="tr-TR" dirty="0" err="1">
                <a:solidFill>
                  <a:schemeClr val="tx1"/>
                </a:solidFill>
                <a:ea typeface="+mn-lt"/>
                <a:cs typeface="+mn-lt"/>
              </a:rPr>
              <a:t>Sort</a:t>
            </a:r>
            <a:r>
              <a:rPr lang="tr-TR" dirty="0">
                <a:solidFill>
                  <a:schemeClr val="tx1"/>
                </a:solidFill>
                <a:ea typeface="+mn-lt"/>
                <a:cs typeface="+mn-lt"/>
              </a:rPr>
              <a:t> basit ve hızlı bir seçenek olabilir.</a:t>
            </a:r>
            <a:endParaRPr lang="tr-TR" dirty="0">
              <a:solidFill>
                <a:schemeClr val="tx1"/>
              </a:solidFill>
            </a:endParaRPr>
          </a:p>
          <a:p>
            <a:r>
              <a:rPr lang="tr-TR" sz="2000" b="1" dirty="0">
                <a:solidFill>
                  <a:schemeClr val="accent1">
                    <a:lumMod val="75000"/>
                  </a:schemeClr>
                </a:solidFill>
                <a:ea typeface="+mn-lt"/>
                <a:cs typeface="+mn-lt"/>
              </a:rPr>
              <a:t>Veri dağılımı önceden biliniyorsa</a:t>
            </a:r>
            <a:r>
              <a:rPr lang="tr-TR" sz="2000" dirty="0">
                <a:solidFill>
                  <a:schemeClr val="accent1">
                    <a:lumMod val="75000"/>
                  </a:schemeClr>
                </a:solidFill>
                <a:ea typeface="+mn-lt"/>
                <a:cs typeface="+mn-lt"/>
              </a:rPr>
              <a:t>:</a:t>
            </a:r>
            <a:r>
              <a:rPr lang="tr-TR" sz="1200" dirty="0">
                <a:solidFill>
                  <a:srgbClr val="0D0D0D"/>
                </a:solidFill>
                <a:ea typeface="+mn-lt"/>
                <a:cs typeface="+mn-lt"/>
              </a:rPr>
              <a:t> </a:t>
            </a:r>
            <a:r>
              <a:rPr lang="tr-TR" dirty="0">
                <a:solidFill>
                  <a:schemeClr val="tx1"/>
                </a:solidFill>
                <a:ea typeface="+mn-lt"/>
                <a:cs typeface="+mn-lt"/>
              </a:rPr>
              <a:t>Elemanların dağılımının önceden bilindiği durumlarda Bucket </a:t>
            </a:r>
            <a:r>
              <a:rPr lang="tr-TR" dirty="0" err="1">
                <a:solidFill>
                  <a:schemeClr val="tx1"/>
                </a:solidFill>
                <a:ea typeface="+mn-lt"/>
                <a:cs typeface="+mn-lt"/>
              </a:rPr>
              <a:t>Sort</a:t>
            </a:r>
            <a:r>
              <a:rPr lang="tr-TR" dirty="0">
                <a:solidFill>
                  <a:schemeClr val="tx1"/>
                </a:solidFill>
                <a:ea typeface="+mn-lt"/>
                <a:cs typeface="+mn-lt"/>
              </a:rPr>
              <a:t>, diğer sıralama algoritmalarına göre daha hızlı çalışabilir. Örneğin, elemanların belirli bir aralıkta olduğu veya belirli bir dağılıma sahip olduğu durumlarda.</a:t>
            </a:r>
            <a:endParaRPr lang="tr-TR" dirty="0">
              <a:solidFill>
                <a:schemeClr val="tx1"/>
              </a:solidFill>
            </a:endParaRPr>
          </a:p>
          <a:p>
            <a:r>
              <a:rPr lang="tr-TR" sz="2000" b="1" dirty="0">
                <a:solidFill>
                  <a:schemeClr val="accent1">
                    <a:lumMod val="75000"/>
                  </a:schemeClr>
                </a:solidFill>
                <a:ea typeface="+mn-lt"/>
                <a:cs typeface="+mn-lt"/>
              </a:rPr>
              <a:t>Paralel hesaplama ortamlarında</a:t>
            </a:r>
            <a:r>
              <a:rPr lang="tr-TR" sz="2000" dirty="0">
                <a:solidFill>
                  <a:schemeClr val="accent1">
                    <a:lumMod val="75000"/>
                  </a:schemeClr>
                </a:solidFill>
                <a:ea typeface="+mn-lt"/>
                <a:cs typeface="+mn-lt"/>
              </a:rPr>
              <a:t>:</a:t>
            </a:r>
            <a:r>
              <a:rPr lang="tr-TR" sz="2000" dirty="0">
                <a:solidFill>
                  <a:schemeClr val="tx1"/>
                </a:solidFill>
                <a:ea typeface="+mn-lt"/>
                <a:cs typeface="+mn-lt"/>
              </a:rPr>
              <a:t> </a:t>
            </a:r>
            <a:r>
              <a:rPr lang="tr-TR" dirty="0">
                <a:solidFill>
                  <a:schemeClr val="tx1"/>
                </a:solidFill>
                <a:ea typeface="+mn-lt"/>
                <a:cs typeface="+mn-lt"/>
              </a:rPr>
              <a:t>Bucket </a:t>
            </a:r>
            <a:r>
              <a:rPr lang="tr-TR" dirty="0" err="1">
                <a:solidFill>
                  <a:schemeClr val="tx1"/>
                </a:solidFill>
                <a:ea typeface="+mn-lt"/>
                <a:cs typeface="+mn-lt"/>
              </a:rPr>
              <a:t>Sort</a:t>
            </a:r>
            <a:r>
              <a:rPr lang="tr-TR" dirty="0">
                <a:solidFill>
                  <a:schemeClr val="tx1"/>
                </a:solidFill>
                <a:ea typeface="+mn-lt"/>
                <a:cs typeface="+mn-lt"/>
              </a:rPr>
              <a:t>, elemanları farklı </a:t>
            </a:r>
            <a:r>
              <a:rPr lang="tr-TR" dirty="0" err="1">
                <a:solidFill>
                  <a:schemeClr val="tx1"/>
                </a:solidFill>
                <a:ea typeface="+mn-lt"/>
                <a:cs typeface="+mn-lt"/>
              </a:rPr>
              <a:t>bucket'lara</a:t>
            </a:r>
            <a:r>
              <a:rPr lang="tr-TR" dirty="0">
                <a:solidFill>
                  <a:schemeClr val="tx1"/>
                </a:solidFill>
                <a:ea typeface="+mn-lt"/>
                <a:cs typeface="+mn-lt"/>
              </a:rPr>
              <a:t> dağıtarak ve her bir </a:t>
            </a:r>
            <a:r>
              <a:rPr lang="tr-TR" dirty="0" err="1">
                <a:solidFill>
                  <a:schemeClr val="tx1"/>
                </a:solidFill>
                <a:ea typeface="+mn-lt"/>
                <a:cs typeface="+mn-lt"/>
              </a:rPr>
              <a:t>bucket'ı</a:t>
            </a:r>
            <a:r>
              <a:rPr lang="tr-TR" dirty="0">
                <a:solidFill>
                  <a:schemeClr val="tx1"/>
                </a:solidFill>
                <a:ea typeface="+mn-lt"/>
                <a:cs typeface="+mn-lt"/>
              </a:rPr>
              <a:t> bağımsız olarak sıralayarak paralel hesaplama ortamlarında etkili bir şekilde uygulanabilir. Bu, büyük veri setlerini paralel olarak işleyerek sıralama işlemini hızlandırabilir.</a:t>
            </a:r>
            <a:endParaRPr lang="tr-TR" dirty="0">
              <a:solidFill>
                <a:schemeClr val="tx1"/>
              </a:solidFill>
            </a:endParaRPr>
          </a:p>
          <a:p>
            <a:r>
              <a:rPr lang="tr-TR" sz="2000" b="1" dirty="0">
                <a:solidFill>
                  <a:schemeClr val="accent1">
                    <a:lumMod val="75000"/>
                  </a:schemeClr>
                </a:solidFill>
                <a:ea typeface="+mn-lt"/>
                <a:cs typeface="+mn-lt"/>
              </a:rPr>
              <a:t>Harici bellek sıralaması</a:t>
            </a:r>
            <a:r>
              <a:rPr lang="tr-TR" sz="2000" dirty="0">
                <a:solidFill>
                  <a:schemeClr val="accent1">
                    <a:lumMod val="75000"/>
                  </a:schemeClr>
                </a:solidFill>
                <a:ea typeface="+mn-lt"/>
                <a:cs typeface="+mn-lt"/>
              </a:rPr>
              <a:t>:</a:t>
            </a:r>
            <a:r>
              <a:rPr lang="tr-TR" dirty="0">
                <a:solidFill>
                  <a:schemeClr val="tx1"/>
                </a:solidFill>
                <a:ea typeface="+mn-lt"/>
                <a:cs typeface="+mn-lt"/>
              </a:rPr>
              <a:t> Bucket </a:t>
            </a:r>
            <a:r>
              <a:rPr lang="tr-TR" dirty="0" err="1">
                <a:solidFill>
                  <a:schemeClr val="tx1"/>
                </a:solidFill>
                <a:ea typeface="+mn-lt"/>
                <a:cs typeface="+mn-lt"/>
              </a:rPr>
              <a:t>Sort</a:t>
            </a:r>
            <a:r>
              <a:rPr lang="tr-TR" dirty="0">
                <a:solidFill>
                  <a:schemeClr val="tx1"/>
                </a:solidFill>
                <a:ea typeface="+mn-lt"/>
                <a:cs typeface="+mn-lt"/>
              </a:rPr>
              <a:t>, elemanları harici bellekte saklamak zorunda olmadığından, sınırlı bellek kullanımı gerektiren durumlarda tercih edilebilir. Özellikle büyük veri setlerini sıralarken ve harici bellek kısıtlamalarıyla karşılaşıldığında kullanılabilir.</a:t>
            </a:r>
            <a:endParaRPr lang="tr-TR" dirty="0">
              <a:solidFill>
                <a:schemeClr val="tx1"/>
              </a:solidFill>
            </a:endParaRPr>
          </a:p>
          <a:p>
            <a:r>
              <a:rPr lang="tr-TR" sz="2000" b="1" dirty="0">
                <a:solidFill>
                  <a:schemeClr val="accent1">
                    <a:lumMod val="75000"/>
                  </a:schemeClr>
                </a:solidFill>
                <a:ea typeface="+mn-lt"/>
                <a:cs typeface="+mn-lt"/>
              </a:rPr>
              <a:t>Kesin aralıklı sayılar</a:t>
            </a:r>
            <a:r>
              <a:rPr lang="tr-TR" sz="2000" dirty="0">
                <a:solidFill>
                  <a:schemeClr val="accent1">
                    <a:lumMod val="75000"/>
                  </a:schemeClr>
                </a:solidFill>
                <a:ea typeface="+mn-lt"/>
                <a:cs typeface="+mn-lt"/>
              </a:rPr>
              <a:t>:</a:t>
            </a:r>
            <a:r>
              <a:rPr lang="tr-TR" dirty="0">
                <a:solidFill>
                  <a:schemeClr val="tx1"/>
                </a:solidFill>
                <a:ea typeface="+mn-lt"/>
                <a:cs typeface="+mn-lt"/>
              </a:rPr>
              <a:t> Elemanların kesin aralıklı sayılar olduğu durumlarda Bucket </a:t>
            </a:r>
            <a:r>
              <a:rPr lang="tr-TR" dirty="0" err="1">
                <a:solidFill>
                  <a:schemeClr val="tx1"/>
                </a:solidFill>
                <a:ea typeface="+mn-lt"/>
                <a:cs typeface="+mn-lt"/>
              </a:rPr>
              <a:t>Sort</a:t>
            </a:r>
            <a:r>
              <a:rPr lang="tr-TR" dirty="0">
                <a:solidFill>
                  <a:schemeClr val="tx1"/>
                </a:solidFill>
                <a:ea typeface="+mn-lt"/>
                <a:cs typeface="+mn-lt"/>
              </a:rPr>
              <a:t> etkili olabilir. Örneğin, ondalıklı sayılar veya tam sayılar gibi belirli bir aralıkta olan veri setleri için uygun olabilir</a:t>
            </a:r>
            <a:endParaRPr lang="tr-TR" dirty="0">
              <a:solidFill>
                <a:schemeClr val="tx1"/>
              </a:solidFill>
            </a:endParaRPr>
          </a:p>
          <a:p>
            <a:endParaRPr lang="tr-TR" dirty="0"/>
          </a:p>
        </p:txBody>
      </p:sp>
    </p:spTree>
    <p:extLst>
      <p:ext uri="{BB962C8B-B14F-4D97-AF65-F5344CB8AC3E}">
        <p14:creationId xmlns:p14="http://schemas.microsoft.com/office/powerpoint/2010/main" val="524478015"/>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9665217E-CCD5-0435-1C67-10196FBA8377}"/>
              </a:ext>
            </a:extLst>
          </p:cNvPr>
          <p:cNvSpPr>
            <a:spLocks noGrp="1"/>
          </p:cNvSpPr>
          <p:nvPr>
            <p:ph type="title"/>
          </p:nvPr>
        </p:nvSpPr>
        <p:spPr>
          <a:xfrm>
            <a:off x="1638332" y="515253"/>
            <a:ext cx="8911687" cy="1280890"/>
          </a:xfrm>
        </p:spPr>
        <p:txBody>
          <a:bodyPr/>
          <a:lstStyle/>
          <a:p>
            <a:pPr algn="ctr"/>
            <a:r>
              <a:rPr lang="tr-TR" dirty="0">
                <a:solidFill>
                  <a:schemeClr val="accent1">
                    <a:lumMod val="75000"/>
                  </a:schemeClr>
                </a:solidFill>
              </a:rPr>
              <a:t>BUCKET SORT GÜNLÜK HAYATTAN ÖRNEKLERİ </a:t>
            </a:r>
            <a:endParaRPr lang="tr-TR" dirty="0"/>
          </a:p>
        </p:txBody>
      </p:sp>
      <p:sp>
        <p:nvSpPr>
          <p:cNvPr id="3" name="İçerik Yer Tutucusu 2">
            <a:extLst>
              <a:ext uri="{FF2B5EF4-FFF2-40B4-BE49-F238E27FC236}">
                <a16:creationId xmlns:a16="http://schemas.microsoft.com/office/drawing/2014/main" id="{97FB1517-3417-3B55-6D0F-02C9B73E58DC}"/>
              </a:ext>
            </a:extLst>
          </p:cNvPr>
          <p:cNvSpPr>
            <a:spLocks noGrp="1"/>
          </p:cNvSpPr>
          <p:nvPr>
            <p:ph idx="1"/>
          </p:nvPr>
        </p:nvSpPr>
        <p:spPr>
          <a:xfrm>
            <a:off x="596289" y="1714918"/>
            <a:ext cx="11327004" cy="4899687"/>
          </a:xfrm>
        </p:spPr>
        <p:txBody>
          <a:bodyPr vert="horz" lIns="91440" tIns="45720" rIns="91440" bIns="45720" rtlCol="0" anchor="t">
            <a:noAutofit/>
          </a:bodyPr>
          <a:lstStyle/>
          <a:p>
            <a:pPr marL="0" indent="0"/>
            <a:r>
              <a:rPr lang="tr-TR" sz="2000" b="1" dirty="0">
                <a:solidFill>
                  <a:schemeClr val="accent1">
                    <a:lumMod val="75000"/>
                  </a:schemeClr>
                </a:solidFill>
                <a:ea typeface="+mn-lt"/>
                <a:cs typeface="+mn-lt"/>
              </a:rPr>
              <a:t>Kütüphane Kitapları</a:t>
            </a:r>
            <a:r>
              <a:rPr lang="tr-TR" sz="2000" dirty="0">
                <a:solidFill>
                  <a:schemeClr val="accent1">
                    <a:lumMod val="75000"/>
                  </a:schemeClr>
                </a:solidFill>
                <a:ea typeface="+mn-lt"/>
                <a:cs typeface="+mn-lt"/>
              </a:rPr>
              <a:t>:</a:t>
            </a:r>
            <a:r>
              <a:rPr lang="tr-TR" dirty="0">
                <a:solidFill>
                  <a:schemeClr val="tx1"/>
                </a:solidFill>
                <a:ea typeface="+mn-lt"/>
                <a:cs typeface="+mn-lt"/>
              </a:rPr>
              <a:t> Bir kütüphanede kitapları sıralamak için kullanılabilir. Örneğin, kitapları yazarlarına göre alfabetik olarak sıralamak için Bucket </a:t>
            </a:r>
            <a:r>
              <a:rPr lang="tr-TR" dirty="0" err="1">
                <a:solidFill>
                  <a:schemeClr val="tx1"/>
                </a:solidFill>
                <a:ea typeface="+mn-lt"/>
                <a:cs typeface="+mn-lt"/>
              </a:rPr>
              <a:t>Sort</a:t>
            </a:r>
            <a:r>
              <a:rPr lang="tr-TR" dirty="0">
                <a:solidFill>
                  <a:schemeClr val="tx1"/>
                </a:solidFill>
                <a:ea typeface="+mn-lt"/>
                <a:cs typeface="+mn-lt"/>
              </a:rPr>
              <a:t> kullanılabilir. Her harf için ayrı bir kova oluşturulabilir ve her kovanın içine o harfe sahip kitaplar yerleştirilebilir.</a:t>
            </a:r>
            <a:endParaRPr lang="tr-TR" dirty="0">
              <a:solidFill>
                <a:schemeClr val="tx1"/>
              </a:solidFill>
            </a:endParaRPr>
          </a:p>
          <a:p>
            <a:r>
              <a:rPr lang="tr-TR" sz="2000" b="1" dirty="0">
                <a:solidFill>
                  <a:schemeClr val="accent1">
                    <a:lumMod val="75000"/>
                  </a:schemeClr>
                </a:solidFill>
                <a:ea typeface="+mn-lt"/>
                <a:cs typeface="+mn-lt"/>
              </a:rPr>
              <a:t>Sınıf Listesi</a:t>
            </a:r>
            <a:r>
              <a:rPr lang="tr-TR" sz="2000" dirty="0">
                <a:solidFill>
                  <a:schemeClr val="accent1">
                    <a:lumMod val="75000"/>
                  </a:schemeClr>
                </a:solidFill>
                <a:ea typeface="+mn-lt"/>
                <a:cs typeface="+mn-lt"/>
              </a:rPr>
              <a:t>:</a:t>
            </a:r>
            <a:r>
              <a:rPr lang="tr-TR" dirty="0">
                <a:solidFill>
                  <a:schemeClr val="tx1"/>
                </a:solidFill>
                <a:ea typeface="+mn-lt"/>
                <a:cs typeface="+mn-lt"/>
              </a:rPr>
              <a:t> Okullarda veya kurslarda öğrencilerin isimlerini alfabetik olarak sıralamak için kullanılabilir. Her harf için bir kova oluşturulabilir ve öğrencilerin isimleri ilgili kovaya yerleştirilebilir.</a:t>
            </a:r>
            <a:endParaRPr lang="tr-TR" dirty="0">
              <a:solidFill>
                <a:schemeClr val="tx1"/>
              </a:solidFill>
            </a:endParaRPr>
          </a:p>
          <a:p>
            <a:r>
              <a:rPr lang="tr-TR" sz="2000" b="1" dirty="0">
                <a:solidFill>
                  <a:schemeClr val="accent1">
                    <a:lumMod val="75000"/>
                  </a:schemeClr>
                </a:solidFill>
                <a:ea typeface="+mn-lt"/>
                <a:cs typeface="+mn-lt"/>
              </a:rPr>
              <a:t>Fiyat Aralıkları</a:t>
            </a:r>
            <a:r>
              <a:rPr lang="tr-TR" sz="2000" dirty="0">
                <a:solidFill>
                  <a:schemeClr val="accent1">
                    <a:lumMod val="75000"/>
                  </a:schemeClr>
                </a:solidFill>
                <a:ea typeface="+mn-lt"/>
                <a:cs typeface="+mn-lt"/>
              </a:rPr>
              <a:t>:</a:t>
            </a:r>
            <a:r>
              <a:rPr lang="tr-TR" dirty="0">
                <a:solidFill>
                  <a:schemeClr val="tx1"/>
                </a:solidFill>
                <a:ea typeface="+mn-lt"/>
                <a:cs typeface="+mn-lt"/>
              </a:rPr>
              <a:t> E-ticaret sitelerinde ürünleri fiyatlarına göre sıralamak için kullanılabilir. Belirli bir fiyat aralığında olan ürünler için ayrı bir kova oluşturulabilir ve bu fiyat aralığındaki ürünler ilgili kovaya yerleştirilebilir.</a:t>
            </a:r>
            <a:endParaRPr lang="tr-TR" dirty="0">
              <a:solidFill>
                <a:schemeClr val="tx1"/>
              </a:solidFill>
            </a:endParaRPr>
          </a:p>
          <a:p>
            <a:r>
              <a:rPr lang="tr-TR" sz="2000" b="1" dirty="0">
                <a:solidFill>
                  <a:schemeClr val="accent1">
                    <a:lumMod val="75000"/>
                  </a:schemeClr>
                </a:solidFill>
                <a:ea typeface="+mn-lt"/>
                <a:cs typeface="+mn-lt"/>
              </a:rPr>
              <a:t>Renkler</a:t>
            </a:r>
            <a:r>
              <a:rPr lang="tr-TR" sz="2000" dirty="0">
                <a:solidFill>
                  <a:schemeClr val="accent1">
                    <a:lumMod val="75000"/>
                  </a:schemeClr>
                </a:solidFill>
                <a:ea typeface="+mn-lt"/>
                <a:cs typeface="+mn-lt"/>
              </a:rPr>
              <a:t>:</a:t>
            </a:r>
            <a:r>
              <a:rPr lang="tr-TR" dirty="0">
                <a:solidFill>
                  <a:srgbClr val="0D0D0D"/>
                </a:solidFill>
                <a:ea typeface="+mn-lt"/>
                <a:cs typeface="+mn-lt"/>
              </a:rPr>
              <a:t> </a:t>
            </a:r>
            <a:r>
              <a:rPr lang="tr-TR" dirty="0">
                <a:solidFill>
                  <a:schemeClr val="tx1"/>
                </a:solidFill>
                <a:ea typeface="+mn-lt"/>
                <a:cs typeface="+mn-lt"/>
              </a:rPr>
              <a:t>Renkli ürünlerin sıralanması veya seçilmesi durumunda kullanılabilir. Örneğin, bir kıyafet mağazasında bulunan ürünleri renklerine göre sıralamak için Bucket </a:t>
            </a:r>
            <a:r>
              <a:rPr lang="tr-TR" dirty="0" err="1">
                <a:solidFill>
                  <a:schemeClr val="tx1"/>
                </a:solidFill>
                <a:ea typeface="+mn-lt"/>
                <a:cs typeface="+mn-lt"/>
              </a:rPr>
              <a:t>Sort</a:t>
            </a:r>
            <a:r>
              <a:rPr lang="tr-TR" dirty="0">
                <a:solidFill>
                  <a:schemeClr val="tx1"/>
                </a:solidFill>
                <a:ea typeface="+mn-lt"/>
                <a:cs typeface="+mn-lt"/>
              </a:rPr>
              <a:t> kullanılabilir.</a:t>
            </a:r>
            <a:endParaRPr lang="tr-TR" dirty="0">
              <a:solidFill>
                <a:schemeClr val="tx1"/>
              </a:solidFill>
            </a:endParaRPr>
          </a:p>
          <a:p>
            <a:r>
              <a:rPr lang="tr-TR" sz="2000" b="1" dirty="0">
                <a:solidFill>
                  <a:schemeClr val="accent1">
                    <a:lumMod val="75000"/>
                  </a:schemeClr>
                </a:solidFill>
                <a:ea typeface="+mn-lt"/>
                <a:cs typeface="+mn-lt"/>
              </a:rPr>
              <a:t>Zaman Dilimleri</a:t>
            </a:r>
            <a:r>
              <a:rPr lang="tr-TR" sz="2000" dirty="0">
                <a:solidFill>
                  <a:schemeClr val="accent1">
                    <a:lumMod val="75000"/>
                  </a:schemeClr>
                </a:solidFill>
                <a:ea typeface="+mn-lt"/>
                <a:cs typeface="+mn-lt"/>
              </a:rPr>
              <a:t>:</a:t>
            </a:r>
            <a:r>
              <a:rPr lang="tr-TR" dirty="0">
                <a:solidFill>
                  <a:srgbClr val="0D0D0D"/>
                </a:solidFill>
                <a:ea typeface="+mn-lt"/>
                <a:cs typeface="+mn-lt"/>
              </a:rPr>
              <a:t> </a:t>
            </a:r>
            <a:r>
              <a:rPr lang="tr-TR" dirty="0">
                <a:solidFill>
                  <a:schemeClr val="tx1"/>
                </a:solidFill>
                <a:ea typeface="+mn-lt"/>
                <a:cs typeface="+mn-lt"/>
              </a:rPr>
              <a:t>Belirli bir zaman diliminde gerçekleşen etkinlikleri veya randevuları sıralamak için kullanılabilir. Örneğin, bir gün içindeki saat dilimlerine göre etkinlikleri sıralamak için kullanılabilir.</a:t>
            </a:r>
            <a:endParaRPr lang="tr-TR" dirty="0">
              <a:solidFill>
                <a:schemeClr val="tx1"/>
              </a:solidFill>
            </a:endParaRPr>
          </a:p>
          <a:p>
            <a:endParaRPr lang="tr-TR" dirty="0"/>
          </a:p>
        </p:txBody>
      </p:sp>
    </p:spTree>
    <p:extLst>
      <p:ext uri="{BB962C8B-B14F-4D97-AF65-F5344CB8AC3E}">
        <p14:creationId xmlns:p14="http://schemas.microsoft.com/office/powerpoint/2010/main" val="1244920069"/>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69EA26E4-9B54-DF29-7F8C-8767472D58A6}"/>
              </a:ext>
            </a:extLst>
          </p:cNvPr>
          <p:cNvSpPr>
            <a:spLocks noGrp="1"/>
          </p:cNvSpPr>
          <p:nvPr>
            <p:ph type="title"/>
          </p:nvPr>
        </p:nvSpPr>
        <p:spPr>
          <a:xfrm>
            <a:off x="1737346" y="430268"/>
            <a:ext cx="8911687" cy="1280890"/>
          </a:xfrm>
        </p:spPr>
        <p:txBody>
          <a:bodyPr/>
          <a:lstStyle/>
          <a:p>
            <a:pPr algn="ctr"/>
            <a:r>
              <a:rPr lang="tr-TR" dirty="0">
                <a:solidFill>
                  <a:schemeClr val="accent1">
                    <a:lumMod val="75000"/>
                  </a:schemeClr>
                </a:solidFill>
              </a:rPr>
              <a:t>BUCKET SORT </a:t>
            </a:r>
            <a:endParaRPr lang="tr-TR" dirty="0"/>
          </a:p>
        </p:txBody>
      </p:sp>
      <p:pic>
        <p:nvPicPr>
          <p:cNvPr id="8" name="BUCKET SORT ">
            <a:hlinkClick r:id="" action="ppaction://media"/>
            <a:extLst>
              <a:ext uri="{FF2B5EF4-FFF2-40B4-BE49-F238E27FC236}">
                <a16:creationId xmlns:a16="http://schemas.microsoft.com/office/drawing/2014/main" id="{2B0C9655-AE85-FF31-0645-0F04C44FC06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790700" y="1223650"/>
            <a:ext cx="8663954" cy="4906410"/>
          </a:xfrm>
          <a:prstGeom prst="roundRect">
            <a:avLst>
              <a:gd name="adj" fmla="val 5299"/>
            </a:avLst>
          </a:prstGeom>
          <a:ln>
            <a:noFill/>
          </a:ln>
          <a:effectLst/>
          <a:scene3d>
            <a:camera prst="orthographicFront"/>
            <a:lightRig rig="balanced" dir="t"/>
          </a:scene3d>
          <a:sp3d prstMaterial="plastic">
            <a:bevelT/>
            <a:contourClr>
              <a:srgbClr val="FFFFFF"/>
            </a:contourClr>
          </a:sp3d>
        </p:spPr>
      </p:pic>
    </p:spTree>
    <p:extLst>
      <p:ext uri="{BB962C8B-B14F-4D97-AF65-F5344CB8AC3E}">
        <p14:creationId xmlns:p14="http://schemas.microsoft.com/office/powerpoint/2010/main" val="2940280561"/>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6160"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1F0388CF-1309-BB19-7FE3-8E80361433EF}"/>
              </a:ext>
            </a:extLst>
          </p:cNvPr>
          <p:cNvSpPr>
            <a:spLocks noGrp="1"/>
          </p:cNvSpPr>
          <p:nvPr>
            <p:ph type="title"/>
          </p:nvPr>
        </p:nvSpPr>
        <p:spPr>
          <a:xfrm>
            <a:off x="1881167" y="624110"/>
            <a:ext cx="8911687" cy="1280890"/>
          </a:xfrm>
        </p:spPr>
        <p:txBody>
          <a:bodyPr/>
          <a:lstStyle/>
          <a:p>
            <a:pPr algn="ctr"/>
            <a:r>
              <a:rPr lang="tr-TR" dirty="0">
                <a:solidFill>
                  <a:schemeClr val="accent1">
                    <a:lumMod val="75000"/>
                  </a:schemeClr>
                </a:solidFill>
              </a:rPr>
              <a:t>BUCKET SORT ZAMAN KARMAŞIKLIĞI</a:t>
            </a:r>
            <a:r>
              <a:rPr lang="tr-TR" dirty="0"/>
              <a:t> </a:t>
            </a:r>
          </a:p>
        </p:txBody>
      </p:sp>
      <p:graphicFrame>
        <p:nvGraphicFramePr>
          <p:cNvPr id="10" name="İçerik Yer Tutucusu 9">
            <a:extLst>
              <a:ext uri="{FF2B5EF4-FFF2-40B4-BE49-F238E27FC236}">
                <a16:creationId xmlns:a16="http://schemas.microsoft.com/office/drawing/2014/main" id="{32944BC6-031B-ACD3-EFBF-8E4930F119A7}"/>
              </a:ext>
            </a:extLst>
          </p:cNvPr>
          <p:cNvGraphicFramePr>
            <a:graphicFrameLocks noGrp="1"/>
          </p:cNvGraphicFramePr>
          <p:nvPr>
            <p:ph idx="1"/>
            <p:extLst>
              <p:ext uri="{D42A27DB-BD31-4B8C-83A1-F6EECF244321}">
                <p14:modId xmlns:p14="http://schemas.microsoft.com/office/powerpoint/2010/main" val="1907393571"/>
              </p:ext>
            </p:extLst>
          </p:nvPr>
        </p:nvGraphicFramePr>
        <p:xfrm>
          <a:off x="1275604" y="2408904"/>
          <a:ext cx="10122812" cy="2064775"/>
        </p:xfrm>
        <a:graphic>
          <a:graphicData uri="http://schemas.openxmlformats.org/drawingml/2006/table">
            <a:tbl>
              <a:tblPr firstRow="1" bandRow="1">
                <a:tableStyleId>{5C22544A-7EE6-4342-B048-85BDC9FD1C3A}</a:tableStyleId>
              </a:tblPr>
              <a:tblGrid>
                <a:gridCol w="5061406">
                  <a:extLst>
                    <a:ext uri="{9D8B030D-6E8A-4147-A177-3AD203B41FA5}">
                      <a16:colId xmlns:a16="http://schemas.microsoft.com/office/drawing/2014/main" val="2187889863"/>
                    </a:ext>
                  </a:extLst>
                </a:gridCol>
                <a:gridCol w="5061406">
                  <a:extLst>
                    <a:ext uri="{9D8B030D-6E8A-4147-A177-3AD203B41FA5}">
                      <a16:colId xmlns:a16="http://schemas.microsoft.com/office/drawing/2014/main" val="2422549754"/>
                    </a:ext>
                  </a:extLst>
                </a:gridCol>
              </a:tblGrid>
              <a:tr h="612399">
                <a:tc>
                  <a:txBody>
                    <a:bodyPr/>
                    <a:lstStyle/>
                    <a:p>
                      <a:r>
                        <a:rPr lang="tr-TR">
                          <a:solidFill>
                            <a:schemeClr val="tx1"/>
                          </a:solidFill>
                        </a:rPr>
                        <a:t>EN İYİ DURUM</a:t>
                      </a:r>
                    </a:p>
                  </a:txBody>
                  <a:tcPr>
                    <a:solidFill>
                      <a:schemeClr val="accent1">
                        <a:lumMod val="75000"/>
                      </a:schemeClr>
                    </a:solidFill>
                  </a:tcPr>
                </a:tc>
                <a:tc>
                  <a:txBody>
                    <a:bodyPr/>
                    <a:lstStyle/>
                    <a:p>
                      <a:r>
                        <a:rPr lang="tr-TR" dirty="0"/>
                        <a:t>O</a:t>
                      </a:r>
                      <a:r>
                        <a:rPr lang="tr-TR" b="1" dirty="0"/>
                        <a:t>(n)</a:t>
                      </a:r>
                    </a:p>
                  </a:txBody>
                  <a:tcPr>
                    <a:solidFill>
                      <a:schemeClr val="accent1">
                        <a:lumMod val="75000"/>
                      </a:schemeClr>
                    </a:solidFill>
                  </a:tcPr>
                </a:tc>
                <a:extLst>
                  <a:ext uri="{0D108BD9-81ED-4DB2-BD59-A6C34878D82A}">
                    <a16:rowId xmlns:a16="http://schemas.microsoft.com/office/drawing/2014/main" val="1312039351"/>
                  </a:ext>
                </a:extLst>
              </a:tr>
              <a:tr h="715016">
                <a:tc>
                  <a:txBody>
                    <a:bodyPr/>
                    <a:lstStyle/>
                    <a:p>
                      <a:r>
                        <a:rPr lang="tr-TR" b="1" dirty="0">
                          <a:solidFill>
                            <a:schemeClr val="tx1"/>
                          </a:solidFill>
                        </a:rPr>
                        <a:t>ORTALAMA DURUM</a:t>
                      </a:r>
                    </a:p>
                  </a:txBody>
                  <a:tcPr>
                    <a:solidFill>
                      <a:schemeClr val="accent6">
                        <a:lumMod val="40000"/>
                        <a:lumOff val="60000"/>
                      </a:schemeClr>
                    </a:solidFill>
                  </a:tcPr>
                </a:tc>
                <a:tc>
                  <a:txBody>
                    <a:bodyPr/>
                    <a:lstStyle/>
                    <a:p>
                      <a:r>
                        <a:rPr lang="tr-TR" dirty="0">
                          <a:solidFill>
                            <a:schemeClr val="tx1">
                              <a:lumMod val="95000"/>
                            </a:schemeClr>
                          </a:solidFill>
                        </a:rPr>
                        <a:t>O</a:t>
                      </a:r>
                      <a:r>
                        <a:rPr lang="tr-TR" b="1" dirty="0">
                          <a:solidFill>
                            <a:schemeClr val="tx1">
                              <a:lumMod val="95000"/>
                            </a:schemeClr>
                          </a:solidFill>
                        </a:rPr>
                        <a:t>(</a:t>
                      </a:r>
                      <a:r>
                        <a:rPr lang="tr-TR" b="1" dirty="0" err="1">
                          <a:solidFill>
                            <a:schemeClr val="tx1">
                              <a:lumMod val="95000"/>
                            </a:schemeClr>
                          </a:solidFill>
                        </a:rPr>
                        <a:t>n+k</a:t>
                      </a:r>
                      <a:r>
                        <a:rPr lang="tr-TR" b="1" dirty="0">
                          <a:solidFill>
                            <a:schemeClr val="tx1">
                              <a:lumMod val="95000"/>
                            </a:schemeClr>
                          </a:solidFill>
                        </a:rPr>
                        <a:t>)</a:t>
                      </a:r>
                    </a:p>
                  </a:txBody>
                  <a:tcPr>
                    <a:solidFill>
                      <a:schemeClr val="accent6">
                        <a:lumMod val="40000"/>
                        <a:lumOff val="60000"/>
                      </a:schemeClr>
                    </a:solidFill>
                  </a:tcPr>
                </a:tc>
                <a:extLst>
                  <a:ext uri="{0D108BD9-81ED-4DB2-BD59-A6C34878D82A}">
                    <a16:rowId xmlns:a16="http://schemas.microsoft.com/office/drawing/2014/main" val="1915166444"/>
                  </a:ext>
                </a:extLst>
              </a:tr>
              <a:tr h="737360">
                <a:tc>
                  <a:txBody>
                    <a:bodyPr/>
                    <a:lstStyle/>
                    <a:p>
                      <a:r>
                        <a:rPr lang="tr-TR" b="1" u="sng" dirty="0">
                          <a:solidFill>
                            <a:schemeClr val="tx1">
                              <a:lumMod val="95000"/>
                            </a:schemeClr>
                          </a:solidFill>
                        </a:rPr>
                        <a:t>EN KÖTÜ DURUM </a:t>
                      </a:r>
                    </a:p>
                  </a:txBody>
                  <a:tcPr>
                    <a:solidFill>
                      <a:schemeClr val="accent1">
                        <a:lumMod val="75000"/>
                      </a:schemeClr>
                    </a:solidFill>
                  </a:tcPr>
                </a:tc>
                <a:tc>
                  <a:txBody>
                    <a:bodyPr/>
                    <a:lstStyle/>
                    <a:p>
                      <a:r>
                        <a:rPr lang="tr-TR" dirty="0">
                          <a:solidFill>
                            <a:schemeClr val="tx1">
                              <a:lumMod val="95000"/>
                            </a:schemeClr>
                          </a:solidFill>
                        </a:rPr>
                        <a:t>O</a:t>
                      </a:r>
                      <a:r>
                        <a:rPr lang="tr-TR" sz="1600" b="1" i="0" u="none" strike="noStrike" noProof="0" dirty="0">
                          <a:solidFill>
                            <a:schemeClr val="tx1">
                              <a:lumMod val="95000"/>
                            </a:schemeClr>
                          </a:solidFill>
                        </a:rPr>
                        <a:t>( </a:t>
                      </a:r>
                      <a:r>
                        <a:rPr lang="tr-TR" sz="1600" b="1" i="0" u="none" strike="noStrike" baseline="30000" noProof="0" dirty="0">
                          <a:solidFill>
                            <a:schemeClr val="tx1">
                              <a:lumMod val="95000"/>
                            </a:schemeClr>
                          </a:solidFill>
                        </a:rPr>
                        <a:t>n2</a:t>
                      </a:r>
                      <a:r>
                        <a:rPr lang="tr-TR" sz="1600" b="1" i="0" u="none" strike="noStrike" noProof="0" dirty="0">
                          <a:solidFill>
                            <a:schemeClr val="tx1">
                              <a:lumMod val="95000"/>
                            </a:schemeClr>
                          </a:solidFill>
                        </a:rPr>
                        <a:t> )</a:t>
                      </a:r>
                      <a:endParaRPr lang="tr-TR" sz="1600" b="1" dirty="0">
                        <a:solidFill>
                          <a:schemeClr val="tx1">
                            <a:lumMod val="95000"/>
                          </a:schemeClr>
                        </a:solidFill>
                      </a:endParaRPr>
                    </a:p>
                  </a:txBody>
                  <a:tcPr>
                    <a:solidFill>
                      <a:schemeClr val="accent1">
                        <a:lumMod val="75000"/>
                      </a:schemeClr>
                    </a:solidFill>
                  </a:tcPr>
                </a:tc>
                <a:extLst>
                  <a:ext uri="{0D108BD9-81ED-4DB2-BD59-A6C34878D82A}">
                    <a16:rowId xmlns:a16="http://schemas.microsoft.com/office/drawing/2014/main" val="1503822781"/>
                  </a:ext>
                </a:extLst>
              </a:tr>
            </a:tbl>
          </a:graphicData>
        </a:graphic>
      </p:graphicFrame>
    </p:spTree>
    <p:extLst>
      <p:ext uri="{BB962C8B-B14F-4D97-AF65-F5344CB8AC3E}">
        <p14:creationId xmlns:p14="http://schemas.microsoft.com/office/powerpoint/2010/main" val="2236027564"/>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Metin kutusu 5">
            <a:extLst>
              <a:ext uri="{FF2B5EF4-FFF2-40B4-BE49-F238E27FC236}">
                <a16:creationId xmlns:a16="http://schemas.microsoft.com/office/drawing/2014/main" id="{6669E5B0-E4E6-50CE-184C-FD1CBE3BD0CC}"/>
              </a:ext>
            </a:extLst>
          </p:cNvPr>
          <p:cNvSpPr txBox="1"/>
          <p:nvPr/>
        </p:nvSpPr>
        <p:spPr>
          <a:xfrm>
            <a:off x="1745673" y="2490281"/>
            <a:ext cx="9963651" cy="206210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tr-TR" sz="2000" b="1" dirty="0">
                <a:solidFill>
                  <a:schemeClr val="accent1">
                    <a:lumMod val="75000"/>
                  </a:schemeClr>
                </a:solidFill>
                <a:ea typeface="+mn-lt"/>
                <a:cs typeface="+mn-lt"/>
              </a:rPr>
              <a:t>Bucket </a:t>
            </a:r>
            <a:r>
              <a:rPr lang="tr-TR" sz="2000" b="1" dirty="0" err="1">
                <a:solidFill>
                  <a:schemeClr val="accent1">
                    <a:lumMod val="75000"/>
                  </a:schemeClr>
                </a:solidFill>
                <a:ea typeface="+mn-lt"/>
                <a:cs typeface="+mn-lt"/>
              </a:rPr>
              <a:t>Sort’un</a:t>
            </a:r>
            <a:r>
              <a:rPr lang="tr-TR" sz="2000" b="1" dirty="0">
                <a:solidFill>
                  <a:schemeClr val="accent1">
                    <a:lumMod val="75000"/>
                  </a:schemeClr>
                </a:solidFill>
                <a:ea typeface="+mn-lt"/>
                <a:cs typeface="+mn-lt"/>
              </a:rPr>
              <a:t> Ortalama Zaman Karmaşıklığı 𝑂(𝑛+𝑘)</a:t>
            </a:r>
            <a:r>
              <a:rPr lang="tr-TR" sz="2000" b="1" i="1" dirty="0">
                <a:solidFill>
                  <a:schemeClr val="accent1">
                    <a:lumMod val="75000"/>
                  </a:schemeClr>
                </a:solidFill>
                <a:ea typeface="+mn-lt"/>
                <a:cs typeface="+mn-lt"/>
              </a:rPr>
              <a:t>O</a:t>
            </a:r>
            <a:r>
              <a:rPr lang="tr-TR" sz="2000" b="1" dirty="0">
                <a:solidFill>
                  <a:schemeClr val="accent1">
                    <a:lumMod val="75000"/>
                  </a:schemeClr>
                </a:solidFill>
                <a:ea typeface="+mn-lt"/>
                <a:cs typeface="+mn-lt"/>
              </a:rPr>
              <a:t>(</a:t>
            </a:r>
            <a:r>
              <a:rPr lang="tr-TR" sz="2000" b="1" i="1" dirty="0" err="1">
                <a:solidFill>
                  <a:schemeClr val="accent1">
                    <a:lumMod val="75000"/>
                  </a:schemeClr>
                </a:solidFill>
                <a:ea typeface="+mn-lt"/>
                <a:cs typeface="+mn-lt"/>
              </a:rPr>
              <a:t>n</a:t>
            </a:r>
            <a:r>
              <a:rPr lang="tr-TR" sz="2000" b="1" dirty="0" err="1">
                <a:solidFill>
                  <a:schemeClr val="accent1">
                    <a:lumMod val="75000"/>
                  </a:schemeClr>
                </a:solidFill>
                <a:ea typeface="+mn-lt"/>
                <a:cs typeface="+mn-lt"/>
              </a:rPr>
              <a:t>+</a:t>
            </a:r>
            <a:r>
              <a:rPr lang="tr-TR" sz="2000" b="1" i="1" dirty="0" err="1">
                <a:solidFill>
                  <a:schemeClr val="accent1">
                    <a:lumMod val="75000"/>
                  </a:schemeClr>
                </a:solidFill>
                <a:ea typeface="+mn-lt"/>
                <a:cs typeface="+mn-lt"/>
              </a:rPr>
              <a:t>k</a:t>
            </a:r>
            <a:r>
              <a:rPr lang="tr-TR" sz="2000" b="1" dirty="0">
                <a:solidFill>
                  <a:schemeClr val="accent1">
                    <a:lumMod val="75000"/>
                  </a:schemeClr>
                </a:solidFill>
                <a:ea typeface="+mn-lt"/>
                <a:cs typeface="+mn-lt"/>
              </a:rPr>
              <a:t>) :</a:t>
            </a:r>
            <a:r>
              <a:rPr lang="tr-TR" sz="2000" b="1" dirty="0">
                <a:ea typeface="+mn-lt"/>
                <a:cs typeface="+mn-lt"/>
              </a:rPr>
              <a:t> </a:t>
            </a:r>
            <a:r>
              <a:rPr lang="tr-TR" dirty="0">
                <a:ea typeface="+mn-lt"/>
                <a:cs typeface="+mn-lt"/>
              </a:rPr>
              <a:t>Bu karmaşıklık, şu iki ana bileşenden oluşur:</a:t>
            </a:r>
            <a:endParaRPr lang="tr-TR" dirty="0"/>
          </a:p>
          <a:p>
            <a:endParaRPr lang="tr-TR" dirty="0">
              <a:solidFill>
                <a:srgbClr val="FFFFFF"/>
              </a:solidFill>
              <a:ea typeface="+mn-lt"/>
              <a:cs typeface="+mn-lt"/>
            </a:endParaRPr>
          </a:p>
          <a:p>
            <a:pPr marL="285750" indent="-285750">
              <a:buFont typeface="Arial"/>
              <a:buChar char="•"/>
            </a:pPr>
            <a:r>
              <a:rPr lang="tr-TR" b="1" dirty="0">
                <a:solidFill>
                  <a:schemeClr val="accent1">
                    <a:lumMod val="75000"/>
                  </a:schemeClr>
                </a:solidFill>
                <a:ea typeface="+mn-lt"/>
                <a:cs typeface="+mn-lt"/>
              </a:rPr>
              <a:t>Elemanların Kovalanması</a:t>
            </a:r>
            <a:r>
              <a:rPr lang="tr-TR" dirty="0">
                <a:solidFill>
                  <a:schemeClr val="accent1">
                    <a:lumMod val="75000"/>
                  </a:schemeClr>
                </a:solidFill>
                <a:ea typeface="+mn-lt"/>
                <a:cs typeface="+mn-lt"/>
              </a:rPr>
              <a:t>:</a:t>
            </a:r>
            <a:r>
              <a:rPr lang="tr-TR" dirty="0">
                <a:ea typeface="+mn-lt"/>
                <a:cs typeface="+mn-lt"/>
              </a:rPr>
              <a:t> 𝑂(𝑛)</a:t>
            </a:r>
            <a:r>
              <a:rPr lang="tr-TR" i="1" dirty="0">
                <a:ea typeface="+mn-lt"/>
                <a:cs typeface="+mn-lt"/>
              </a:rPr>
              <a:t>O</a:t>
            </a:r>
            <a:r>
              <a:rPr lang="tr-TR" dirty="0">
                <a:ea typeface="+mn-lt"/>
                <a:cs typeface="+mn-lt"/>
              </a:rPr>
              <a:t>(</a:t>
            </a:r>
            <a:r>
              <a:rPr lang="tr-TR" i="1" dirty="0">
                <a:ea typeface="+mn-lt"/>
                <a:cs typeface="+mn-lt"/>
              </a:rPr>
              <a:t>n</a:t>
            </a:r>
            <a:r>
              <a:rPr lang="tr-TR" dirty="0">
                <a:ea typeface="+mn-lt"/>
                <a:cs typeface="+mn-lt"/>
              </a:rPr>
              <a:t>) — Tüm elemanlar uygun kovalarına atanır.</a:t>
            </a:r>
            <a:endParaRPr lang="tr-TR" dirty="0"/>
          </a:p>
          <a:p>
            <a:pPr marL="285750" indent="-285750">
              <a:buFont typeface="Arial"/>
              <a:buChar char="•"/>
            </a:pPr>
            <a:r>
              <a:rPr lang="tr-TR" b="1" dirty="0">
                <a:solidFill>
                  <a:schemeClr val="accent1">
                    <a:lumMod val="75000"/>
                  </a:schemeClr>
                </a:solidFill>
                <a:ea typeface="+mn-lt"/>
                <a:cs typeface="+mn-lt"/>
              </a:rPr>
              <a:t>Kovaların Sıralanması</a:t>
            </a:r>
            <a:r>
              <a:rPr lang="tr-TR" dirty="0">
                <a:solidFill>
                  <a:schemeClr val="accent1">
                    <a:lumMod val="75000"/>
                  </a:schemeClr>
                </a:solidFill>
                <a:ea typeface="+mn-lt"/>
                <a:cs typeface="+mn-lt"/>
              </a:rPr>
              <a:t>:</a:t>
            </a:r>
            <a:r>
              <a:rPr lang="tr-TR" dirty="0">
                <a:ea typeface="+mn-lt"/>
                <a:cs typeface="+mn-lt"/>
              </a:rPr>
              <a:t> 𝑂(k) — Her bir kova içinde sıralama zamanı </a:t>
            </a:r>
            <a:endParaRPr lang="tr-TR" dirty="0"/>
          </a:p>
          <a:p>
            <a:pPr marL="285750" indent="-285750" algn="l">
              <a:buFont typeface="Arial"/>
              <a:buChar char="•"/>
            </a:pPr>
            <a:endParaRPr lang="tr-TR" dirty="0"/>
          </a:p>
          <a:p>
            <a:endParaRPr lang="tr-TR" dirty="0"/>
          </a:p>
        </p:txBody>
      </p:sp>
      <p:sp>
        <p:nvSpPr>
          <p:cNvPr id="7" name="Metin kutusu 6">
            <a:extLst>
              <a:ext uri="{FF2B5EF4-FFF2-40B4-BE49-F238E27FC236}">
                <a16:creationId xmlns:a16="http://schemas.microsoft.com/office/drawing/2014/main" id="{CB7BB402-9E07-3E28-54AA-79432D0AD53C}"/>
              </a:ext>
            </a:extLst>
          </p:cNvPr>
          <p:cNvSpPr txBox="1"/>
          <p:nvPr/>
        </p:nvSpPr>
        <p:spPr>
          <a:xfrm>
            <a:off x="1745673" y="4797326"/>
            <a:ext cx="9174078" cy="101566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tr-TR" sz="2000" b="1" dirty="0">
                <a:solidFill>
                  <a:schemeClr val="accent1">
                    <a:lumMod val="75000"/>
                  </a:schemeClr>
                </a:solidFill>
              </a:rPr>
              <a:t>En Kötü Durum Zaman Karmaşıklığı: </a:t>
            </a:r>
            <a:r>
              <a:rPr lang="tr-TR" sz="2000" dirty="0">
                <a:solidFill>
                  <a:schemeClr val="tx1">
                    <a:lumMod val="95000"/>
                  </a:schemeClr>
                </a:solidFill>
              </a:rPr>
              <a:t>Bucket </a:t>
            </a:r>
            <a:r>
              <a:rPr lang="tr-TR" sz="2000" dirty="0" err="1">
                <a:solidFill>
                  <a:schemeClr val="tx1">
                    <a:lumMod val="95000"/>
                  </a:schemeClr>
                </a:solidFill>
              </a:rPr>
              <a:t>sort’un</a:t>
            </a:r>
            <a:r>
              <a:rPr lang="tr-TR" sz="2000" dirty="0">
                <a:solidFill>
                  <a:schemeClr val="tx1">
                    <a:lumMod val="95000"/>
                  </a:schemeClr>
                </a:solidFill>
              </a:rPr>
              <a:t> en kötü durumu tüm elemanların tek bir kovaya düşmesi ve dengesiz bir şekilde dağıldığı durumdur.</a:t>
            </a:r>
            <a:endParaRPr lang="tr-TR" dirty="0">
              <a:solidFill>
                <a:schemeClr val="tx1">
                  <a:lumMod val="95000"/>
                </a:schemeClr>
              </a:solidFill>
            </a:endParaRPr>
          </a:p>
        </p:txBody>
      </p:sp>
      <p:sp>
        <p:nvSpPr>
          <p:cNvPr id="2" name="Metin kutusu 1">
            <a:extLst>
              <a:ext uri="{FF2B5EF4-FFF2-40B4-BE49-F238E27FC236}">
                <a16:creationId xmlns:a16="http://schemas.microsoft.com/office/drawing/2014/main" id="{4CEBC8C3-8A18-3FBE-8987-37B8CB8ADD0B}"/>
              </a:ext>
            </a:extLst>
          </p:cNvPr>
          <p:cNvSpPr txBox="1"/>
          <p:nvPr/>
        </p:nvSpPr>
        <p:spPr>
          <a:xfrm>
            <a:off x="1693833" y="821016"/>
            <a:ext cx="8804334" cy="1200329"/>
          </a:xfrm>
          <a:prstGeom prst="rect">
            <a:avLst/>
          </a:prstGeom>
          <a:noFill/>
        </p:spPr>
        <p:txBody>
          <a:bodyPr wrap="square" rtlCol="0">
            <a:spAutoFit/>
          </a:bodyPr>
          <a:lstStyle/>
          <a:p>
            <a:r>
              <a:rPr lang="tr-TR" b="1" dirty="0">
                <a:solidFill>
                  <a:schemeClr val="accent1">
                    <a:lumMod val="75000"/>
                  </a:schemeClr>
                </a:solidFill>
              </a:rPr>
              <a:t>En İyi Durum Zaman Karmaşıklığı:</a:t>
            </a:r>
            <a:endParaRPr lang="tr-TR" dirty="0">
              <a:solidFill>
                <a:schemeClr val="accent1">
                  <a:lumMod val="75000"/>
                </a:schemeClr>
              </a:solidFill>
            </a:endParaRPr>
          </a:p>
          <a:p>
            <a:r>
              <a:rPr lang="tr-TR" dirty="0">
                <a:ea typeface="+mn-lt"/>
                <a:cs typeface="+mn-lt"/>
              </a:rPr>
              <a:t>Bucket </a:t>
            </a:r>
            <a:r>
              <a:rPr lang="tr-TR" dirty="0" err="1">
                <a:ea typeface="+mn-lt"/>
                <a:cs typeface="+mn-lt"/>
              </a:rPr>
              <a:t>Sort'un</a:t>
            </a:r>
            <a:r>
              <a:rPr lang="tr-TR" dirty="0">
                <a:ea typeface="+mn-lt"/>
                <a:cs typeface="+mn-lt"/>
              </a:rPr>
              <a:t> en iyi durum zaman karmaşıklığı </a:t>
            </a:r>
            <a:r>
              <a:rPr lang="tr-TR" i="1" dirty="0">
                <a:ea typeface="+mn-lt"/>
                <a:cs typeface="+mn-lt"/>
              </a:rPr>
              <a:t>O</a:t>
            </a:r>
            <a:r>
              <a:rPr lang="tr-TR" dirty="0">
                <a:ea typeface="+mn-lt"/>
                <a:cs typeface="+mn-lt"/>
              </a:rPr>
              <a:t>(</a:t>
            </a:r>
            <a:r>
              <a:rPr lang="tr-TR" i="1" dirty="0">
                <a:ea typeface="+mn-lt"/>
                <a:cs typeface="+mn-lt"/>
              </a:rPr>
              <a:t>n</a:t>
            </a:r>
            <a:r>
              <a:rPr lang="tr-TR" dirty="0">
                <a:ea typeface="+mn-lt"/>
                <a:cs typeface="+mn-lt"/>
              </a:rPr>
              <a:t>) olarak ifade edilir. Bu durum, her kovanın maksimum bir elemana sahip olduğu ve kova içi sıralamanın gereksiz olduğu senaryoyu ifade eder.</a:t>
            </a:r>
            <a:endParaRPr lang="tr-TR" dirty="0"/>
          </a:p>
        </p:txBody>
      </p:sp>
    </p:spTree>
    <p:extLst>
      <p:ext uri="{BB962C8B-B14F-4D97-AF65-F5344CB8AC3E}">
        <p14:creationId xmlns:p14="http://schemas.microsoft.com/office/powerpoint/2010/main" val="3417511420"/>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3000375" y="266700"/>
            <a:ext cx="7924800" cy="828675"/>
          </a:xfrm>
        </p:spPr>
        <p:txBody>
          <a:bodyPr>
            <a:normAutofit/>
          </a:bodyPr>
          <a:lstStyle/>
          <a:p>
            <a:r>
              <a:rPr lang="tr-TR" dirty="0">
                <a:solidFill>
                  <a:schemeClr val="accent1">
                    <a:lumMod val="60000"/>
                    <a:lumOff val="40000"/>
                  </a:schemeClr>
                </a:solidFill>
              </a:rPr>
              <a:t>BUCKET SORT AVANTAJLARI</a:t>
            </a:r>
          </a:p>
        </p:txBody>
      </p:sp>
      <p:sp>
        <p:nvSpPr>
          <p:cNvPr id="3" name="İçerik Yer Tutucusu 2"/>
          <p:cNvSpPr>
            <a:spLocks noGrp="1"/>
          </p:cNvSpPr>
          <p:nvPr>
            <p:ph idx="1"/>
          </p:nvPr>
        </p:nvSpPr>
        <p:spPr>
          <a:xfrm>
            <a:off x="2589212" y="1190625"/>
            <a:ext cx="8915400" cy="5553075"/>
          </a:xfrm>
        </p:spPr>
        <p:txBody>
          <a:bodyPr>
            <a:normAutofit fontScale="92500" lnSpcReduction="20000"/>
          </a:bodyPr>
          <a:lstStyle/>
          <a:p>
            <a:r>
              <a:rPr lang="tr-TR" b="1" dirty="0">
                <a:solidFill>
                  <a:schemeClr val="accent1">
                    <a:lumMod val="60000"/>
                    <a:lumOff val="40000"/>
                  </a:schemeClr>
                </a:solidFill>
              </a:rPr>
              <a:t>Kolay Uygulanabilirlik:</a:t>
            </a:r>
            <a:r>
              <a:rPr lang="tr-TR" dirty="0">
                <a:solidFill>
                  <a:schemeClr val="accent1">
                    <a:lumMod val="60000"/>
                    <a:lumOff val="40000"/>
                  </a:schemeClr>
                </a:solidFill>
              </a:rPr>
              <a:t> </a:t>
            </a:r>
            <a:r>
              <a:rPr lang="tr-TR" dirty="0"/>
              <a:t>Bucket </a:t>
            </a:r>
            <a:r>
              <a:rPr lang="tr-TR" dirty="0" err="1"/>
              <a:t>sort</a:t>
            </a:r>
            <a:r>
              <a:rPr lang="tr-TR" dirty="0"/>
              <a:t>, genellikle diğer sıralama algoritmalarına kıyasla daha kolay uygulanabilir. Elemanları belirli aralıklara (bölmelere) yerleştirme ve her bölme için bir sıralama algoritması kullanma kavramı oldukça basittir.</a:t>
            </a:r>
          </a:p>
          <a:p>
            <a:endParaRPr lang="tr-TR" dirty="0"/>
          </a:p>
          <a:p>
            <a:r>
              <a:rPr lang="tr-TR" b="1" dirty="0" err="1">
                <a:solidFill>
                  <a:schemeClr val="accent1">
                    <a:lumMod val="60000"/>
                    <a:lumOff val="40000"/>
                  </a:schemeClr>
                </a:solidFill>
              </a:rPr>
              <a:t>Paralelleştirme</a:t>
            </a:r>
            <a:r>
              <a:rPr lang="tr-TR" b="1" dirty="0">
                <a:solidFill>
                  <a:schemeClr val="accent1">
                    <a:lumMod val="60000"/>
                    <a:lumOff val="40000"/>
                  </a:schemeClr>
                </a:solidFill>
              </a:rPr>
              <a:t> İmkanı:</a:t>
            </a:r>
            <a:r>
              <a:rPr lang="tr-TR" dirty="0">
                <a:solidFill>
                  <a:schemeClr val="accent1">
                    <a:lumMod val="60000"/>
                    <a:lumOff val="40000"/>
                  </a:schemeClr>
                </a:solidFill>
              </a:rPr>
              <a:t> </a:t>
            </a:r>
            <a:r>
              <a:rPr lang="tr-TR" dirty="0"/>
              <a:t>Bucket </a:t>
            </a:r>
            <a:r>
              <a:rPr lang="tr-TR" dirty="0" err="1"/>
              <a:t>sort</a:t>
            </a:r>
            <a:r>
              <a:rPr lang="tr-TR" dirty="0"/>
              <a:t>, elemanları belirli bölmelere yerleştirir ve her bir bölme üzerinde bağımsız olarak sıralama işlemi gerçekleştirir. Bu, paralel hesaplama birimlerinde kolayca uygulanabilir, bu da performansı artırabilir.</a:t>
            </a:r>
          </a:p>
          <a:p>
            <a:endParaRPr lang="tr-TR" dirty="0"/>
          </a:p>
          <a:p>
            <a:r>
              <a:rPr lang="tr-TR" b="1" dirty="0">
                <a:solidFill>
                  <a:schemeClr val="accent1">
                    <a:lumMod val="60000"/>
                    <a:lumOff val="40000"/>
                  </a:schemeClr>
                </a:solidFill>
              </a:rPr>
              <a:t>Geniş Veri Aralıklarında Etkinlik:</a:t>
            </a:r>
            <a:r>
              <a:rPr lang="tr-TR" dirty="0">
                <a:solidFill>
                  <a:schemeClr val="accent1">
                    <a:lumMod val="60000"/>
                    <a:lumOff val="40000"/>
                  </a:schemeClr>
                </a:solidFill>
              </a:rPr>
              <a:t> </a:t>
            </a:r>
            <a:r>
              <a:rPr lang="tr-TR" dirty="0"/>
              <a:t>Bucket </a:t>
            </a:r>
            <a:r>
              <a:rPr lang="tr-TR" dirty="0" err="1"/>
              <a:t>sort</a:t>
            </a:r>
            <a:r>
              <a:rPr lang="tr-TR" dirty="0"/>
              <a:t>, elemanları belirli aralıklara yerleştirir ve her bir bölme için bir sıralama algoritması kullanır. Bu, elemanların aralıklı olarak dağıldığı durumlarda etkili olabilir ve diğer sıralama algoritmalarından daha iyi performans gösterebilir.</a:t>
            </a:r>
          </a:p>
          <a:p>
            <a:endParaRPr lang="tr-TR" dirty="0"/>
          </a:p>
          <a:p>
            <a:r>
              <a:rPr lang="tr-TR" b="1" dirty="0">
                <a:solidFill>
                  <a:schemeClr val="accent1">
                    <a:lumMod val="60000"/>
                    <a:lumOff val="40000"/>
                  </a:schemeClr>
                </a:solidFill>
              </a:rPr>
              <a:t>Ortalama Durum Karmaşıklığı:</a:t>
            </a:r>
            <a:r>
              <a:rPr lang="tr-TR" dirty="0">
                <a:solidFill>
                  <a:schemeClr val="accent1">
                    <a:lumMod val="60000"/>
                    <a:lumOff val="40000"/>
                  </a:schemeClr>
                </a:solidFill>
              </a:rPr>
              <a:t> </a:t>
            </a:r>
            <a:r>
              <a:rPr lang="tr-TR" dirty="0"/>
              <a:t>Bucket </a:t>
            </a:r>
            <a:r>
              <a:rPr lang="tr-TR" dirty="0" err="1"/>
              <a:t>sort</a:t>
            </a:r>
            <a:r>
              <a:rPr lang="tr-TR" dirty="0"/>
              <a:t>, ortalama durumda O(</a:t>
            </a:r>
            <a:r>
              <a:rPr lang="tr-TR" dirty="0" err="1"/>
              <a:t>n+k</a:t>
            </a:r>
            <a:r>
              <a:rPr lang="tr-TR" dirty="0"/>
              <a:t>) karmaşıklığına sahiptir, burada n girdi dizisinin eleman sayısını ve k bölme sayısını temsil eder. Bu, genellikle büyük veri kümeleri için etkili bir performans sağlar.</a:t>
            </a:r>
          </a:p>
          <a:p>
            <a:endParaRPr lang="tr-TR" dirty="0"/>
          </a:p>
          <a:p>
            <a:r>
              <a:rPr lang="tr-TR" b="1" dirty="0">
                <a:solidFill>
                  <a:schemeClr val="accent1">
                    <a:lumMod val="60000"/>
                    <a:lumOff val="40000"/>
                  </a:schemeClr>
                </a:solidFill>
              </a:rPr>
              <a:t>Ek Bellek Gereksinimi:</a:t>
            </a:r>
            <a:r>
              <a:rPr lang="tr-TR" dirty="0">
                <a:solidFill>
                  <a:schemeClr val="accent1">
                    <a:lumMod val="60000"/>
                    <a:lumOff val="40000"/>
                  </a:schemeClr>
                </a:solidFill>
              </a:rPr>
              <a:t> </a:t>
            </a:r>
            <a:r>
              <a:rPr lang="tr-TR" dirty="0"/>
              <a:t>Genellikle ek bellek gerektirmez veya minimum miktarda ek bellek kullanır. Elemanları doğrudan belirli bölmelere yerleştirir ve bu nedenle sıralama işlemi sırasında ek bellek kullanımı minimaldir.</a:t>
            </a:r>
          </a:p>
          <a:p>
            <a:endParaRPr lang="tr-TR" dirty="0"/>
          </a:p>
        </p:txBody>
      </p:sp>
    </p:spTree>
    <p:extLst>
      <p:ext uri="{BB962C8B-B14F-4D97-AF65-F5344CB8AC3E}">
        <p14:creationId xmlns:p14="http://schemas.microsoft.com/office/powerpoint/2010/main" val="3290542690"/>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Unvan 1"/>
          <p:cNvSpPr>
            <a:spLocks noGrp="1"/>
          </p:cNvSpPr>
          <p:nvPr>
            <p:ph type="title"/>
          </p:nvPr>
        </p:nvSpPr>
        <p:spPr>
          <a:xfrm>
            <a:off x="2592925" y="238125"/>
            <a:ext cx="8911687" cy="1000125"/>
          </a:xfrm>
        </p:spPr>
        <p:txBody>
          <a:bodyPr/>
          <a:lstStyle/>
          <a:p>
            <a:r>
              <a:rPr lang="tr-TR" dirty="0">
                <a:solidFill>
                  <a:schemeClr val="accent1">
                    <a:lumMod val="60000"/>
                    <a:lumOff val="40000"/>
                  </a:schemeClr>
                </a:solidFill>
              </a:rPr>
              <a:t>BUCKET SORT DEZAVANTAJLARI </a:t>
            </a:r>
          </a:p>
        </p:txBody>
      </p:sp>
      <p:sp>
        <p:nvSpPr>
          <p:cNvPr id="3" name="İçerik Yer Tutucusu 2"/>
          <p:cNvSpPr>
            <a:spLocks noGrp="1"/>
          </p:cNvSpPr>
          <p:nvPr>
            <p:ph idx="1"/>
          </p:nvPr>
        </p:nvSpPr>
        <p:spPr>
          <a:xfrm>
            <a:off x="2589212" y="1362075"/>
            <a:ext cx="8915400" cy="5314950"/>
          </a:xfrm>
        </p:spPr>
        <p:txBody>
          <a:bodyPr>
            <a:normAutofit/>
          </a:bodyPr>
          <a:lstStyle/>
          <a:p>
            <a:r>
              <a:rPr lang="tr-TR">
                <a:solidFill>
                  <a:schemeClr val="accent1">
                    <a:lumMod val="60000"/>
                    <a:lumOff val="40000"/>
                  </a:schemeClr>
                </a:solidFill>
              </a:rPr>
              <a:t>Veri Dağılımına Duyarlılık: </a:t>
            </a:r>
            <a:r>
              <a:rPr lang="tr-TR"/>
              <a:t>Verilerin homojen olmadığı durumlarda performansı azalabilir.</a:t>
            </a:r>
          </a:p>
          <a:p>
            <a:endParaRPr lang="tr-TR"/>
          </a:p>
          <a:p>
            <a:r>
              <a:rPr lang="tr-TR">
                <a:solidFill>
                  <a:schemeClr val="accent1">
                    <a:lumMod val="60000"/>
                    <a:lumOff val="40000"/>
                  </a:schemeClr>
                </a:solidFill>
              </a:rPr>
              <a:t>Ek Bellek Kullanımı: </a:t>
            </a:r>
            <a:r>
              <a:rPr lang="tr-TR"/>
              <a:t>Büyük veri kümeleri veya bellek sınırlamalarıyla karşılaşıldığında ek bellek gereksinimi artabilir.</a:t>
            </a:r>
          </a:p>
          <a:p>
            <a:endParaRPr lang="tr-TR"/>
          </a:p>
          <a:p>
            <a:r>
              <a:rPr lang="tr-TR">
                <a:solidFill>
                  <a:schemeClr val="accent1">
                    <a:lumMod val="60000"/>
                    <a:lumOff val="40000"/>
                  </a:schemeClr>
                </a:solidFill>
              </a:rPr>
              <a:t>Kötü Durum Performansı: </a:t>
            </a:r>
            <a:r>
              <a:rPr lang="tr-TR"/>
              <a:t>Veriler homojen olmadığında veya bölme aralıkları eşit değilse performansı düşebilir.</a:t>
            </a:r>
          </a:p>
          <a:p>
            <a:endParaRPr lang="tr-TR"/>
          </a:p>
          <a:p>
            <a:r>
              <a:rPr lang="tr-TR" err="1">
                <a:solidFill>
                  <a:schemeClr val="accent1">
                    <a:lumMod val="60000"/>
                    <a:lumOff val="40000"/>
                  </a:schemeClr>
                </a:solidFill>
              </a:rPr>
              <a:t>Stabilite</a:t>
            </a:r>
            <a:r>
              <a:rPr lang="tr-TR">
                <a:solidFill>
                  <a:schemeClr val="accent1">
                    <a:lumMod val="60000"/>
                    <a:lumOff val="40000"/>
                  </a:schemeClr>
                </a:solidFill>
              </a:rPr>
              <a:t> Garantisi Yoktur: </a:t>
            </a:r>
            <a:r>
              <a:rPr lang="tr-TR"/>
              <a:t>Stabil bir sıralama algoritması değildir, yani giriş sırasını koruma garantisi yoktur.</a:t>
            </a:r>
          </a:p>
          <a:p>
            <a:endParaRPr lang="tr-TR"/>
          </a:p>
          <a:p>
            <a:r>
              <a:rPr lang="tr-TR">
                <a:solidFill>
                  <a:schemeClr val="accent1">
                    <a:lumMod val="60000"/>
                    <a:lumOff val="40000"/>
                  </a:schemeClr>
                </a:solidFill>
              </a:rPr>
              <a:t>Küçük Eleman Sayıları İçin Etkin Olmama: </a:t>
            </a:r>
            <a:r>
              <a:rPr lang="tr-TR"/>
              <a:t>Küçük veri setleri için gereksiz karmaşıklık olabilir.</a:t>
            </a:r>
          </a:p>
          <a:p>
            <a:endParaRPr lang="tr-TR"/>
          </a:p>
          <a:p>
            <a:endParaRPr lang="tr-TR"/>
          </a:p>
          <a:p>
            <a:endParaRPr lang="tr-TR"/>
          </a:p>
          <a:p>
            <a:endParaRPr lang="tr-TR"/>
          </a:p>
          <a:p>
            <a:endParaRPr lang="tr-TR"/>
          </a:p>
          <a:p>
            <a:endParaRPr lang="tr-TR"/>
          </a:p>
        </p:txBody>
      </p:sp>
    </p:spTree>
    <p:extLst>
      <p:ext uri="{BB962C8B-B14F-4D97-AF65-F5344CB8AC3E}">
        <p14:creationId xmlns:p14="http://schemas.microsoft.com/office/powerpoint/2010/main" val="385641392"/>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aphicFrame>
        <p:nvGraphicFramePr>
          <p:cNvPr id="3" name="Tablo 2"/>
          <p:cNvGraphicFramePr>
            <a:graphicFrameLocks noGrp="1"/>
          </p:cNvGraphicFramePr>
          <p:nvPr>
            <p:extLst>
              <p:ext uri="{D42A27DB-BD31-4B8C-83A1-F6EECF244321}">
                <p14:modId xmlns:p14="http://schemas.microsoft.com/office/powerpoint/2010/main" val="1774512547"/>
              </p:ext>
            </p:extLst>
          </p:nvPr>
        </p:nvGraphicFramePr>
        <p:xfrm>
          <a:off x="188826" y="1285875"/>
          <a:ext cx="12003174" cy="4552949"/>
        </p:xfrm>
        <a:graphic>
          <a:graphicData uri="http://schemas.openxmlformats.org/drawingml/2006/table">
            <a:tbl>
              <a:tblPr firstRow="1" bandRow="1">
                <a:tableStyleId>{5C22544A-7EE6-4342-B048-85BDC9FD1C3A}</a:tableStyleId>
              </a:tblPr>
              <a:tblGrid>
                <a:gridCol w="2592474">
                  <a:extLst>
                    <a:ext uri="{9D8B030D-6E8A-4147-A177-3AD203B41FA5}">
                      <a16:colId xmlns:a16="http://schemas.microsoft.com/office/drawing/2014/main" val="2787873593"/>
                    </a:ext>
                  </a:extLst>
                </a:gridCol>
                <a:gridCol w="4495800">
                  <a:extLst>
                    <a:ext uri="{9D8B030D-6E8A-4147-A177-3AD203B41FA5}">
                      <a16:colId xmlns:a16="http://schemas.microsoft.com/office/drawing/2014/main" val="2629212869"/>
                    </a:ext>
                  </a:extLst>
                </a:gridCol>
                <a:gridCol w="4914900">
                  <a:extLst>
                    <a:ext uri="{9D8B030D-6E8A-4147-A177-3AD203B41FA5}">
                      <a16:colId xmlns:a16="http://schemas.microsoft.com/office/drawing/2014/main" val="3871608586"/>
                    </a:ext>
                  </a:extLst>
                </a:gridCol>
              </a:tblGrid>
              <a:tr h="450513">
                <a:tc>
                  <a:txBody>
                    <a:bodyPr/>
                    <a:lstStyle/>
                    <a:p>
                      <a:r>
                        <a:rPr lang="tr-TR"/>
                        <a:t>Özellikler</a:t>
                      </a:r>
                    </a:p>
                  </a:txBody>
                  <a:tcPr/>
                </a:tc>
                <a:tc>
                  <a:txBody>
                    <a:bodyPr/>
                    <a:lstStyle/>
                    <a:p>
                      <a:r>
                        <a:rPr lang="tr-TR"/>
                        <a:t>Radix</a:t>
                      </a:r>
                      <a:r>
                        <a:rPr lang="tr-TR" baseline="0"/>
                        <a:t> Sort</a:t>
                      </a:r>
                      <a:endParaRPr lang="tr-TR"/>
                    </a:p>
                  </a:txBody>
                  <a:tcPr/>
                </a:tc>
                <a:tc>
                  <a:txBody>
                    <a:bodyPr/>
                    <a:lstStyle/>
                    <a:p>
                      <a:r>
                        <a:rPr lang="tr-TR" dirty="0"/>
                        <a:t>Bucket </a:t>
                      </a:r>
                      <a:r>
                        <a:rPr lang="tr-TR" dirty="0" err="1"/>
                        <a:t>Sort</a:t>
                      </a:r>
                      <a:endParaRPr lang="tr-TR" dirty="0"/>
                    </a:p>
                  </a:txBody>
                  <a:tcPr/>
                </a:tc>
                <a:extLst>
                  <a:ext uri="{0D108BD9-81ED-4DB2-BD59-A6C34878D82A}">
                    <a16:rowId xmlns:a16="http://schemas.microsoft.com/office/drawing/2014/main" val="4208661030"/>
                  </a:ext>
                </a:extLst>
              </a:tr>
              <a:tr h="788398">
                <a:tc>
                  <a:txBody>
                    <a:bodyPr/>
                    <a:lstStyle/>
                    <a:p>
                      <a:r>
                        <a:rPr lang="tr-TR"/>
                        <a:t>Sıralama</a:t>
                      </a:r>
                      <a:r>
                        <a:rPr lang="tr-TR" baseline="0"/>
                        <a:t> Algoritması</a:t>
                      </a:r>
                      <a:endParaRPr lang="tr-TR"/>
                    </a:p>
                  </a:txBody>
                  <a:tcPr/>
                </a:tc>
                <a:tc>
                  <a:txBody>
                    <a:bodyPr/>
                    <a:lstStyle/>
                    <a:p>
                      <a:r>
                        <a:rPr lang="tr-TR" sz="1800" kern="1200">
                          <a:effectLst/>
                        </a:rPr>
                        <a:t>Sayıları basamaklarına göre sıralar.</a:t>
                      </a:r>
                      <a:endParaRPr lang="tr-TR"/>
                    </a:p>
                  </a:txBody>
                  <a:tcPr/>
                </a:tc>
                <a:tc>
                  <a:txBody>
                    <a:bodyPr/>
                    <a:lstStyle/>
                    <a:p>
                      <a:r>
                        <a:rPr lang="tr-TR" sz="1800" kern="1200">
                          <a:effectLst/>
                        </a:rPr>
                        <a:t>Elemanları belirli aralıklara yerleştirir ve her bölme için sıralama yapar.</a:t>
                      </a:r>
                      <a:endParaRPr lang="tr-TR"/>
                    </a:p>
                  </a:txBody>
                  <a:tcPr/>
                </a:tc>
                <a:extLst>
                  <a:ext uri="{0D108BD9-81ED-4DB2-BD59-A6C34878D82A}">
                    <a16:rowId xmlns:a16="http://schemas.microsoft.com/office/drawing/2014/main" val="484427058"/>
                  </a:ext>
                </a:extLst>
              </a:tr>
              <a:tr h="788398">
                <a:tc>
                  <a:txBody>
                    <a:bodyPr/>
                    <a:lstStyle/>
                    <a:p>
                      <a:r>
                        <a:rPr lang="tr-TR"/>
                        <a:t>Basamaklara göre Sıralama</a:t>
                      </a:r>
                    </a:p>
                  </a:txBody>
                  <a:tcPr/>
                </a:tc>
                <a:tc>
                  <a:txBody>
                    <a:bodyPr/>
                    <a:lstStyle/>
                    <a:p>
                      <a:r>
                        <a:rPr lang="tr-TR" sz="1800" kern="1200">
                          <a:effectLst/>
                        </a:rPr>
                        <a:t>Evet</a:t>
                      </a:r>
                      <a:endParaRPr lang="tr-TR"/>
                    </a:p>
                  </a:txBody>
                  <a:tcPr/>
                </a:tc>
                <a:tc>
                  <a:txBody>
                    <a:bodyPr/>
                    <a:lstStyle/>
                    <a:p>
                      <a:r>
                        <a:rPr lang="tr-TR" sz="1800" kern="1200">
                          <a:effectLst/>
                        </a:rPr>
                        <a:t>Hayır</a:t>
                      </a:r>
                      <a:endParaRPr lang="tr-TR"/>
                    </a:p>
                  </a:txBody>
                  <a:tcPr/>
                </a:tc>
                <a:extLst>
                  <a:ext uri="{0D108BD9-81ED-4DB2-BD59-A6C34878D82A}">
                    <a16:rowId xmlns:a16="http://schemas.microsoft.com/office/drawing/2014/main" val="108543312"/>
                  </a:ext>
                </a:extLst>
              </a:tr>
              <a:tr h="450513">
                <a:tc>
                  <a:txBody>
                    <a:bodyPr/>
                    <a:lstStyle/>
                    <a:p>
                      <a:r>
                        <a:rPr lang="tr-TR"/>
                        <a:t>Stabil Sıralama</a:t>
                      </a:r>
                    </a:p>
                  </a:txBody>
                  <a:tcPr/>
                </a:tc>
                <a:tc>
                  <a:txBody>
                    <a:bodyPr/>
                    <a:lstStyle/>
                    <a:p>
                      <a:r>
                        <a:rPr lang="tr-TR" sz="1800" kern="1200">
                          <a:effectLst/>
                        </a:rPr>
                        <a:t>Stabil Sıralama</a:t>
                      </a:r>
                      <a:endParaRPr lang="tr-TR"/>
                    </a:p>
                  </a:txBody>
                  <a:tcPr/>
                </a:tc>
                <a:tc>
                  <a:txBody>
                    <a:bodyPr/>
                    <a:lstStyle/>
                    <a:p>
                      <a:r>
                        <a:rPr lang="tr-TR" sz="1800" kern="1200">
                          <a:effectLst/>
                        </a:rPr>
                        <a:t>Hayır (Sıralama algoritmasına bağlı)</a:t>
                      </a:r>
                      <a:endParaRPr lang="tr-TR"/>
                    </a:p>
                  </a:txBody>
                  <a:tcPr/>
                </a:tc>
                <a:extLst>
                  <a:ext uri="{0D108BD9-81ED-4DB2-BD59-A6C34878D82A}">
                    <a16:rowId xmlns:a16="http://schemas.microsoft.com/office/drawing/2014/main" val="2124614892"/>
                  </a:ext>
                </a:extLst>
              </a:tr>
              <a:tr h="788398">
                <a:tc>
                  <a:txBody>
                    <a:bodyPr/>
                    <a:lstStyle/>
                    <a:p>
                      <a:r>
                        <a:rPr lang="tr-TR"/>
                        <a:t>Performans</a:t>
                      </a:r>
                    </a:p>
                  </a:txBody>
                  <a:tcPr/>
                </a:tc>
                <a:tc>
                  <a:txBody>
                    <a:bodyPr/>
                    <a:lstStyle/>
                    <a:p>
                      <a:r>
                        <a:rPr lang="pt-BR" sz="1800" kern="1200">
                          <a:effectLst/>
                        </a:rPr>
                        <a:t>Ortalama ve en kötü durumda O(n * k)</a:t>
                      </a:r>
                      <a:endParaRPr lang="tr-TR"/>
                    </a:p>
                  </a:txBody>
                  <a:tcPr/>
                </a:tc>
                <a:tc>
                  <a:txBody>
                    <a:bodyPr/>
                    <a:lstStyle/>
                    <a:p>
                      <a:r>
                        <a:rPr lang="pt-BR" sz="1800" kern="1200">
                          <a:effectLst/>
                        </a:rPr>
                        <a:t>Ortalama durumda O(n+k), kötü durumda O(n^2)</a:t>
                      </a:r>
                      <a:endParaRPr lang="tr-TR"/>
                    </a:p>
                  </a:txBody>
                  <a:tcPr/>
                </a:tc>
                <a:extLst>
                  <a:ext uri="{0D108BD9-81ED-4DB2-BD59-A6C34878D82A}">
                    <a16:rowId xmlns:a16="http://schemas.microsoft.com/office/drawing/2014/main" val="3938730201"/>
                  </a:ext>
                </a:extLst>
              </a:tr>
              <a:tr h="788398">
                <a:tc>
                  <a:txBody>
                    <a:bodyPr/>
                    <a:lstStyle/>
                    <a:p>
                      <a:r>
                        <a:rPr lang="tr-TR"/>
                        <a:t>Performans</a:t>
                      </a:r>
                      <a:r>
                        <a:rPr lang="tr-TR" baseline="0"/>
                        <a:t> Duyarlılığı</a:t>
                      </a:r>
                      <a:endParaRPr lang="tr-TR"/>
                    </a:p>
                  </a:txBody>
                  <a:tcPr/>
                </a:tc>
                <a:tc>
                  <a:txBody>
                    <a:bodyPr/>
                    <a:lstStyle/>
                    <a:p>
                      <a:r>
                        <a:rPr lang="tr-TR" sz="1800" kern="1200">
                          <a:effectLst/>
                        </a:rPr>
                        <a:t>Verilerin dağılımı algoritmanın performansını etkilemez.</a:t>
                      </a:r>
                      <a:endParaRPr lang="tr-TR"/>
                    </a:p>
                  </a:txBody>
                  <a:tcPr/>
                </a:tc>
                <a:tc>
                  <a:txBody>
                    <a:bodyPr/>
                    <a:lstStyle/>
                    <a:p>
                      <a:r>
                        <a:rPr lang="tr-TR" sz="1800" kern="1200">
                          <a:effectLst/>
                        </a:rPr>
                        <a:t>Verilerin dağılımı algoritmanın performansını etkiler.</a:t>
                      </a:r>
                      <a:endParaRPr lang="tr-TR"/>
                    </a:p>
                  </a:txBody>
                  <a:tcPr/>
                </a:tc>
                <a:extLst>
                  <a:ext uri="{0D108BD9-81ED-4DB2-BD59-A6C34878D82A}">
                    <a16:rowId xmlns:a16="http://schemas.microsoft.com/office/drawing/2014/main" val="3419698814"/>
                  </a:ext>
                </a:extLst>
              </a:tr>
              <a:tr h="498331">
                <a:tc>
                  <a:txBody>
                    <a:bodyPr/>
                    <a:lstStyle/>
                    <a:p>
                      <a:r>
                        <a:rPr lang="tr-TR"/>
                        <a:t>Bellek Gereksinimi</a:t>
                      </a:r>
                    </a:p>
                  </a:txBody>
                  <a:tcPr/>
                </a:tc>
                <a:tc>
                  <a:txBody>
                    <a:bodyPr/>
                    <a:lstStyle/>
                    <a:p>
                      <a:r>
                        <a:rPr lang="tr-TR" sz="1800" kern="1200">
                          <a:effectLst/>
                        </a:rPr>
                        <a:t>Genellikle düşük</a:t>
                      </a:r>
                      <a:endParaRPr lang="tr-TR"/>
                    </a:p>
                  </a:txBody>
                  <a:tcPr/>
                </a:tc>
                <a:tc>
                  <a:txBody>
                    <a:bodyPr/>
                    <a:lstStyle/>
                    <a:p>
                      <a:r>
                        <a:rPr lang="tr-TR" sz="1800" kern="1200">
                          <a:effectLst/>
                        </a:rPr>
                        <a:t>Genellikle düşük</a:t>
                      </a:r>
                      <a:endParaRPr lang="tr-TR"/>
                    </a:p>
                  </a:txBody>
                  <a:tcPr/>
                </a:tc>
                <a:extLst>
                  <a:ext uri="{0D108BD9-81ED-4DB2-BD59-A6C34878D82A}">
                    <a16:rowId xmlns:a16="http://schemas.microsoft.com/office/drawing/2014/main" val="955802453"/>
                  </a:ext>
                </a:extLst>
              </a:tr>
            </a:tbl>
          </a:graphicData>
        </a:graphic>
      </p:graphicFrame>
      <p:sp>
        <p:nvSpPr>
          <p:cNvPr id="10" name="Metin kutusu 9"/>
          <p:cNvSpPr txBox="1"/>
          <p:nvPr/>
        </p:nvSpPr>
        <p:spPr>
          <a:xfrm>
            <a:off x="3314700" y="428625"/>
            <a:ext cx="6777817" cy="400110"/>
          </a:xfrm>
          <a:prstGeom prst="rect">
            <a:avLst/>
          </a:prstGeom>
          <a:noFill/>
        </p:spPr>
        <p:txBody>
          <a:bodyPr wrap="none" rtlCol="0">
            <a:spAutoFit/>
          </a:bodyPr>
          <a:lstStyle/>
          <a:p>
            <a:r>
              <a:rPr lang="tr-TR" sz="2000" b="1" dirty="0">
                <a:solidFill>
                  <a:schemeClr val="accent1">
                    <a:lumMod val="60000"/>
                    <a:lumOff val="40000"/>
                  </a:schemeClr>
                </a:solidFill>
              </a:rPr>
              <a:t>RADİX SORT VE BUCKET SORT KARŞILAŞTIRMA TABLOSU</a:t>
            </a:r>
          </a:p>
        </p:txBody>
      </p:sp>
    </p:spTree>
    <p:extLst>
      <p:ext uri="{BB962C8B-B14F-4D97-AF65-F5344CB8AC3E}">
        <p14:creationId xmlns:p14="http://schemas.microsoft.com/office/powerpoint/2010/main" val="1496850848"/>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Başlık 1">
            <a:extLst>
              <a:ext uri="{FF2B5EF4-FFF2-40B4-BE49-F238E27FC236}">
                <a16:creationId xmlns:a16="http://schemas.microsoft.com/office/drawing/2014/main" id="{E86CE73D-6902-4FFB-EFF8-3CCB6184A92E}"/>
              </a:ext>
            </a:extLst>
          </p:cNvPr>
          <p:cNvSpPr>
            <a:spLocks noGrp="1"/>
          </p:cNvSpPr>
          <p:nvPr>
            <p:ph type="title"/>
          </p:nvPr>
        </p:nvSpPr>
        <p:spPr>
          <a:xfrm>
            <a:off x="2258388" y="428963"/>
            <a:ext cx="3837882" cy="797671"/>
          </a:xfrm>
        </p:spPr>
        <p:txBody>
          <a:bodyPr>
            <a:noAutofit/>
          </a:bodyPr>
          <a:lstStyle/>
          <a:p>
            <a:r>
              <a:rPr lang="tr-TR" sz="4400" b="1" dirty="0">
                <a:latin typeface="Times New Roman" panose="02020603050405020304" pitchFamily="18" charset="0"/>
                <a:cs typeface="Times New Roman" panose="02020603050405020304" pitchFamily="18" charset="0"/>
                <a:sym typeface="wingdings 3"/>
              </a:rPr>
              <a:t>KAYNAKÇA</a:t>
            </a:r>
          </a:p>
        </p:txBody>
      </p:sp>
      <p:sp>
        <p:nvSpPr>
          <p:cNvPr id="3" name="İçerik Yer Tutucusu 2">
            <a:extLst>
              <a:ext uri="{FF2B5EF4-FFF2-40B4-BE49-F238E27FC236}">
                <a16:creationId xmlns:a16="http://schemas.microsoft.com/office/drawing/2014/main" id="{46E725F2-CE41-9B67-77F1-C9224AF68322}"/>
              </a:ext>
            </a:extLst>
          </p:cNvPr>
          <p:cNvSpPr>
            <a:spLocks noGrp="1"/>
          </p:cNvSpPr>
          <p:nvPr>
            <p:ph idx="1"/>
          </p:nvPr>
        </p:nvSpPr>
        <p:spPr>
          <a:xfrm>
            <a:off x="1882968" y="1129991"/>
            <a:ext cx="8915400" cy="5561815"/>
          </a:xfrm>
        </p:spPr>
        <p:txBody>
          <a:bodyPr vert="horz" lIns="91440" tIns="45720" rIns="91440" bIns="45720" rtlCol="0" anchor="t">
            <a:noAutofit/>
          </a:bodyPr>
          <a:lstStyle/>
          <a:p>
            <a:r>
              <a:rPr lang="tr-TR" sz="2000" b="1" i="1" dirty="0">
                <a:solidFill>
                  <a:schemeClr val="tx1">
                    <a:lumMod val="95000"/>
                  </a:schemeClr>
                </a:solidFill>
                <a:ea typeface="+mn-lt"/>
                <a:cs typeface="+mn-lt"/>
                <a:hlinkClick r:id="rId2">
                  <a:extLst>
                    <a:ext uri="{A12FA001-AC4F-418D-AE19-62706E023703}">
                      <ahyp:hlinkClr xmlns:ahyp="http://schemas.microsoft.com/office/drawing/2018/hyperlinkcolor" val="tx"/>
                    </a:ext>
                  </a:extLst>
                </a:hlinkClick>
              </a:rPr>
              <a:t>https://www.geeksforgeeks.org/radix-sort/</a:t>
            </a:r>
            <a:endParaRPr lang="tr-TR" sz="2000" b="1" i="1" dirty="0">
              <a:solidFill>
                <a:schemeClr val="tx1">
                  <a:lumMod val="95000"/>
                </a:schemeClr>
              </a:solidFill>
              <a:ea typeface="+mn-lt"/>
              <a:cs typeface="+mn-lt"/>
            </a:endParaRPr>
          </a:p>
          <a:p>
            <a:r>
              <a:rPr lang="tr-TR" sz="2000" b="1" i="1" dirty="0">
                <a:solidFill>
                  <a:schemeClr val="tx1">
                    <a:lumMod val="95000"/>
                  </a:schemeClr>
                </a:solidFill>
                <a:ea typeface="+mn-lt"/>
                <a:cs typeface="+mn-lt"/>
                <a:hlinkClick r:id="rId3">
                  <a:extLst>
                    <a:ext uri="{A12FA001-AC4F-418D-AE19-62706E023703}">
                      <ahyp:hlinkClr xmlns:ahyp="http://schemas.microsoft.com/office/drawing/2018/hyperlinkcolor" val="tx"/>
                    </a:ext>
                  </a:extLst>
                </a:hlinkClick>
              </a:rPr>
              <a:t>https://en.wikipedia.org/wiki/Radix_sort</a:t>
            </a:r>
            <a:endParaRPr lang="tr-TR" sz="2000" b="1" i="1" dirty="0">
              <a:solidFill>
                <a:schemeClr val="tx1">
                  <a:lumMod val="95000"/>
                </a:schemeClr>
              </a:solidFill>
              <a:ea typeface="+mn-lt"/>
              <a:cs typeface="+mn-lt"/>
            </a:endParaRPr>
          </a:p>
          <a:p>
            <a:r>
              <a:rPr lang="tr-TR" sz="2000" b="1" i="1" dirty="0">
                <a:solidFill>
                  <a:schemeClr val="tx1">
                    <a:lumMod val="95000"/>
                  </a:schemeClr>
                </a:solidFill>
                <a:ea typeface="+mn-lt"/>
                <a:cs typeface="+mn-lt"/>
                <a:hlinkClick r:id="rId4">
                  <a:extLst>
                    <a:ext uri="{A12FA001-AC4F-418D-AE19-62706E023703}">
                      <ahyp:hlinkClr xmlns:ahyp="http://schemas.microsoft.com/office/drawing/2018/hyperlinkcolor" val="tx"/>
                    </a:ext>
                  </a:extLst>
                </a:hlinkClick>
              </a:rPr>
              <a:t>https://www.w3schools.com/dsa/dsa_algo_radixsort.php</a:t>
            </a:r>
            <a:endParaRPr lang="tr-TR" sz="2000" b="1" i="1" dirty="0">
              <a:solidFill>
                <a:schemeClr val="tx1">
                  <a:lumMod val="95000"/>
                </a:schemeClr>
              </a:solidFill>
              <a:ea typeface="+mn-lt"/>
              <a:cs typeface="+mn-lt"/>
            </a:endParaRPr>
          </a:p>
          <a:p>
            <a:r>
              <a:rPr lang="tr-TR" sz="2000" b="1" i="1" dirty="0">
                <a:solidFill>
                  <a:schemeClr val="tx1">
                    <a:lumMod val="95000"/>
                  </a:schemeClr>
                </a:solidFill>
                <a:ea typeface="+mn-lt"/>
                <a:cs typeface="+mn-lt"/>
                <a:hlinkClick r:id="rId5">
                  <a:extLst>
                    <a:ext uri="{A12FA001-AC4F-418D-AE19-62706E023703}">
                      <ahyp:hlinkClr xmlns:ahyp="http://schemas.microsoft.com/office/drawing/2018/hyperlinkcolor" val="tx"/>
                    </a:ext>
                  </a:extLst>
                </a:hlinkClick>
              </a:rPr>
              <a:t>https://bilgisayarkavramlari.com/2008/11/09/taban-siralamasi-radix-sort/</a:t>
            </a:r>
            <a:endParaRPr lang="tr-TR" sz="2000" b="1" i="1" dirty="0">
              <a:solidFill>
                <a:schemeClr val="tx1">
                  <a:lumMod val="95000"/>
                </a:schemeClr>
              </a:solidFill>
              <a:ea typeface="+mn-lt"/>
              <a:cs typeface="+mn-lt"/>
            </a:endParaRPr>
          </a:p>
          <a:p>
            <a:r>
              <a:rPr lang="tr-TR" sz="2000" b="1" i="1" dirty="0">
                <a:solidFill>
                  <a:schemeClr val="tx1">
                    <a:lumMod val="95000"/>
                  </a:schemeClr>
                </a:solidFill>
                <a:ea typeface="+mn-lt"/>
                <a:cs typeface="+mn-lt"/>
                <a:hlinkClick r:id="rId6">
                  <a:extLst>
                    <a:ext uri="{A12FA001-AC4F-418D-AE19-62706E023703}">
                      <ahyp:hlinkClr xmlns:ahyp="http://schemas.microsoft.com/office/drawing/2018/hyperlinkcolor" val="tx"/>
                    </a:ext>
                  </a:extLst>
                </a:hlinkClick>
              </a:rPr>
              <a:t>https://www.geeksforgeeks.org/bucket-sort-2/</a:t>
            </a:r>
            <a:endParaRPr lang="tr-TR" sz="2000" b="1" i="1" dirty="0">
              <a:solidFill>
                <a:schemeClr val="tx1">
                  <a:lumMod val="95000"/>
                </a:schemeClr>
              </a:solidFill>
              <a:ea typeface="+mn-lt"/>
              <a:cs typeface="+mn-lt"/>
            </a:endParaRPr>
          </a:p>
          <a:p>
            <a:r>
              <a:rPr lang="tr-TR" sz="2000" b="1" i="1" dirty="0">
                <a:solidFill>
                  <a:schemeClr val="tx1">
                    <a:lumMod val="95000"/>
                  </a:schemeClr>
                </a:solidFill>
                <a:ea typeface="+mn-lt"/>
                <a:cs typeface="+mn-lt"/>
                <a:hlinkClick r:id="rId7">
                  <a:extLst>
                    <a:ext uri="{A12FA001-AC4F-418D-AE19-62706E023703}">
                      <ahyp:hlinkClr xmlns:ahyp="http://schemas.microsoft.com/office/drawing/2018/hyperlinkcolor" val="tx"/>
                    </a:ext>
                  </a:extLst>
                </a:hlinkClick>
              </a:rPr>
              <a:t>https://www.javatpoint.com/bucket-sort</a:t>
            </a:r>
            <a:endParaRPr lang="tr-TR" sz="2000" b="1" i="1" dirty="0">
              <a:solidFill>
                <a:schemeClr val="tx1">
                  <a:lumMod val="95000"/>
                </a:schemeClr>
              </a:solidFill>
              <a:ea typeface="+mn-lt"/>
              <a:cs typeface="+mn-lt"/>
            </a:endParaRPr>
          </a:p>
          <a:p>
            <a:r>
              <a:rPr lang="tr-TR" sz="2000" b="1" i="1" dirty="0">
                <a:solidFill>
                  <a:schemeClr val="tx1">
                    <a:lumMod val="95000"/>
                  </a:schemeClr>
                </a:solidFill>
                <a:ea typeface="+mn-lt"/>
                <a:cs typeface="+mn-lt"/>
                <a:hlinkClick r:id="rId8">
                  <a:extLst>
                    <a:ext uri="{A12FA001-AC4F-418D-AE19-62706E023703}">
                      <ahyp:hlinkClr xmlns:ahyp="http://schemas.microsoft.com/office/drawing/2018/hyperlinkcolor" val="tx"/>
                    </a:ext>
                  </a:extLst>
                </a:hlinkClick>
              </a:rPr>
              <a:t>https://www.youtube.com/watch?v=04FK4njWrBc</a:t>
            </a:r>
            <a:endParaRPr lang="tr-TR" sz="2000" b="1" i="1" dirty="0">
              <a:solidFill>
                <a:schemeClr val="tx1">
                  <a:lumMod val="95000"/>
                </a:schemeClr>
              </a:solidFill>
              <a:ea typeface="+mn-lt"/>
              <a:cs typeface="+mn-lt"/>
            </a:endParaRPr>
          </a:p>
          <a:p>
            <a:r>
              <a:rPr lang="tr-TR" sz="2000" b="1" i="1" dirty="0">
                <a:solidFill>
                  <a:schemeClr val="tx1">
                    <a:lumMod val="95000"/>
                  </a:schemeClr>
                </a:solidFill>
                <a:ea typeface="+mn-lt"/>
                <a:cs typeface="+mn-lt"/>
                <a:hlinkClick r:id="rId9">
                  <a:extLst>
                    <a:ext uri="{A12FA001-AC4F-418D-AE19-62706E023703}">
                      <ahyp:hlinkClr xmlns:ahyp="http://schemas.microsoft.com/office/drawing/2018/hyperlinkcolor" val="tx"/>
                    </a:ext>
                  </a:extLst>
                </a:hlinkClick>
              </a:rPr>
              <a:t>https://chatgpt.com/c/ab61ba25-77a5-42ee-81dc-4785e30671c9</a:t>
            </a:r>
            <a:endParaRPr lang="tr-TR" sz="2000" b="1" i="1" dirty="0">
              <a:solidFill>
                <a:schemeClr val="tx1">
                  <a:lumMod val="95000"/>
                </a:schemeClr>
              </a:solidFill>
              <a:ea typeface="+mn-lt"/>
              <a:cs typeface="+mn-lt"/>
            </a:endParaRPr>
          </a:p>
          <a:p>
            <a:r>
              <a:rPr lang="tr-TR" sz="2000" b="1" i="1" dirty="0">
                <a:solidFill>
                  <a:schemeClr val="tx1">
                    <a:lumMod val="95000"/>
                  </a:schemeClr>
                </a:solidFill>
                <a:ea typeface="+mn-lt"/>
                <a:cs typeface="+mn-lt"/>
                <a:hlinkClick r:id="rId10">
                  <a:extLst>
                    <a:ext uri="{A12FA001-AC4F-418D-AE19-62706E023703}">
                      <ahyp:hlinkClr xmlns:ahyp="http://schemas.microsoft.com/office/drawing/2018/hyperlinkcolor" val="tx"/>
                    </a:ext>
                  </a:extLst>
                </a:hlinkClick>
              </a:rPr>
              <a:t>https://www.w3schools.com/dsa/dsa_algo_radixsort.php#gsc.tab=0&amp;gsc.q=bucket%20sort%20</a:t>
            </a:r>
            <a:endParaRPr lang="tr-TR" sz="2000" b="1" i="1" dirty="0">
              <a:solidFill>
                <a:schemeClr val="tx1">
                  <a:lumMod val="95000"/>
                </a:schemeClr>
              </a:solidFill>
              <a:ea typeface="+mn-lt"/>
              <a:cs typeface="+mn-lt"/>
            </a:endParaRPr>
          </a:p>
          <a:p>
            <a:r>
              <a:rPr lang="tr-TR" sz="2000" b="1" i="1" dirty="0">
                <a:solidFill>
                  <a:schemeClr val="tx1">
                    <a:lumMod val="95000"/>
                  </a:schemeClr>
                </a:solidFill>
                <a:ea typeface="+mn-lt"/>
                <a:cs typeface="+mn-lt"/>
                <a:hlinkClick r:id="rId11">
                  <a:extLst>
                    <a:ext uri="{A12FA001-AC4F-418D-AE19-62706E023703}">
                      <ahyp:hlinkClr xmlns:ahyp="http://schemas.microsoft.com/office/drawing/2018/hyperlinkcolor" val="tx"/>
                    </a:ext>
                  </a:extLst>
                </a:hlinkClick>
              </a:rPr>
              <a:t>https://chatgpt.com/c/02b50ac1-4486-4756-a894-faf56b477aa5</a:t>
            </a:r>
            <a:endParaRPr lang="tr-TR" sz="2000" b="1" i="1" dirty="0">
              <a:solidFill>
                <a:schemeClr val="tx1">
                  <a:lumMod val="95000"/>
                </a:schemeClr>
              </a:solidFill>
              <a:hlinkClick r:id="rId11">
                <a:extLst>
                  <a:ext uri="{A12FA001-AC4F-418D-AE19-62706E023703}">
                    <ahyp:hlinkClr xmlns:ahyp="http://schemas.microsoft.com/office/drawing/2018/hyperlinkcolor" val="tx"/>
                  </a:ext>
                </a:extLst>
              </a:hlinkClick>
            </a:endParaRPr>
          </a:p>
          <a:p>
            <a:r>
              <a:rPr lang="tr-TR" sz="2000" b="1" i="1" dirty="0">
                <a:solidFill>
                  <a:schemeClr val="tx1">
                    <a:lumMod val="95000"/>
                  </a:schemeClr>
                </a:solidFill>
                <a:ea typeface="+mn-lt"/>
                <a:cs typeface="+mn-lt"/>
                <a:hlinkClick r:id="rId12">
                  <a:extLst>
                    <a:ext uri="{A12FA001-AC4F-418D-AE19-62706E023703}">
                      <ahyp:hlinkClr xmlns:ahyp="http://schemas.microsoft.com/office/drawing/2018/hyperlinkcolor" val="tx"/>
                    </a:ext>
                  </a:extLst>
                </a:hlinkClick>
              </a:rPr>
              <a:t>https://youtu.be/VjOVsXZfcGc?si=F4lUZcVKunImOFAV</a:t>
            </a:r>
            <a:endParaRPr lang="tr-TR" sz="2000" b="1" i="1" dirty="0">
              <a:solidFill>
                <a:schemeClr val="tx1">
                  <a:lumMod val="95000"/>
                </a:schemeClr>
              </a:solidFill>
              <a:hlinkClick r:id="rId12">
                <a:extLst>
                  <a:ext uri="{A12FA001-AC4F-418D-AE19-62706E023703}">
                    <ahyp:hlinkClr xmlns:ahyp="http://schemas.microsoft.com/office/drawing/2018/hyperlinkcolor" val="tx"/>
                  </a:ext>
                </a:extLst>
              </a:hlinkClick>
            </a:endParaRPr>
          </a:p>
          <a:p>
            <a:endParaRPr lang="tr-TR" sz="2000" b="1" i="1" dirty="0">
              <a:solidFill>
                <a:srgbClr val="F2F2F2"/>
              </a:solidFill>
            </a:endParaRPr>
          </a:p>
          <a:p>
            <a:endParaRPr lang="tr-TR" dirty="0"/>
          </a:p>
        </p:txBody>
      </p:sp>
    </p:spTree>
    <p:extLst>
      <p:ext uri="{BB962C8B-B14F-4D97-AF65-F5344CB8AC3E}">
        <p14:creationId xmlns:p14="http://schemas.microsoft.com/office/powerpoint/2010/main" val="1628236342"/>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İçerik Yer Tutucusu 8">
            <a:extLst>
              <a:ext uri="{FF2B5EF4-FFF2-40B4-BE49-F238E27FC236}">
                <a16:creationId xmlns:a16="http://schemas.microsoft.com/office/drawing/2014/main" id="{6469152D-DA4E-7316-ECA9-595D24411680}"/>
              </a:ext>
            </a:extLst>
          </p:cNvPr>
          <p:cNvSpPr>
            <a:spLocks noGrp="1"/>
          </p:cNvSpPr>
          <p:nvPr>
            <p:ph idx="1"/>
          </p:nvPr>
        </p:nvSpPr>
        <p:spPr>
          <a:xfrm>
            <a:off x="1749490" y="2733868"/>
            <a:ext cx="9755122" cy="3177353"/>
          </a:xfrm>
        </p:spPr>
        <p:txBody>
          <a:bodyPr>
            <a:normAutofit lnSpcReduction="10000"/>
          </a:bodyPr>
          <a:lstStyle/>
          <a:p>
            <a:r>
              <a:rPr lang="tr-TR" b="1"/>
              <a:t>Radix sort</a:t>
            </a:r>
            <a:r>
              <a:rPr lang="tr-TR"/>
              <a:t>, diğer adıyla </a:t>
            </a:r>
            <a:r>
              <a:rPr lang="tr-TR" b="1"/>
              <a:t>taban sıralama</a:t>
            </a:r>
            <a:r>
              <a:rPr lang="tr-TR"/>
              <a:t>, büyük veri kümelerini sıralarken kullanılan </a:t>
            </a:r>
            <a:r>
              <a:rPr lang="tr-TR" b="1"/>
              <a:t>hızlı ve verimli bir sıralama algoritmasıdır</a:t>
            </a:r>
            <a:r>
              <a:rPr lang="tr-TR"/>
              <a:t>. Hane sıralaması veya kök sıralaması isimleri de verilebilir. Bu algoritma, sayıları basamaklarına göre sıralayarak çalışır.</a:t>
            </a:r>
          </a:p>
          <a:p>
            <a:r>
              <a:rPr lang="tr-TR">
                <a:solidFill>
                  <a:schemeClr val="accent1">
                    <a:lumMod val="75000"/>
                  </a:schemeClr>
                </a:solidFill>
              </a:rPr>
              <a:t>Çalışma Mantığı: </a:t>
            </a:r>
            <a:r>
              <a:rPr lang="tr-TR">
                <a:solidFill>
                  <a:schemeClr val="tx1">
                    <a:lumMod val="95000"/>
                  </a:schemeClr>
                </a:solidFill>
              </a:rPr>
              <a:t>Sıralanacak olan değerler hanelerine (digits) göre sıralanır. En değersiz haneden (Least significant digit)en değerli haneye (Most significant digit) doğru sıralama işlemi yapılır.</a:t>
            </a:r>
          </a:p>
          <a:p>
            <a:r>
              <a:rPr lang="tr-TR">
                <a:solidFill>
                  <a:schemeClr val="tx1">
                    <a:lumMod val="95000"/>
                  </a:schemeClr>
                </a:solidFill>
              </a:rPr>
              <a:t>Örneğin, en fazla 4 haneli sayıların bulunduğu bir sayı kümesinde en değersiz hane 1’ler hanesi , en değerli hane ise binler(1000) hanesidir.</a:t>
            </a:r>
          </a:p>
          <a:p>
            <a:pPr marL="0" indent="0">
              <a:buNone/>
            </a:pPr>
            <a:br>
              <a:rPr lang="tr-TR"/>
            </a:br>
            <a:endParaRPr lang="tr-TR"/>
          </a:p>
        </p:txBody>
      </p:sp>
      <p:sp>
        <p:nvSpPr>
          <p:cNvPr id="11" name="Metin kutusu 10">
            <a:extLst>
              <a:ext uri="{FF2B5EF4-FFF2-40B4-BE49-F238E27FC236}">
                <a16:creationId xmlns:a16="http://schemas.microsoft.com/office/drawing/2014/main" id="{B441EDEB-28C5-1CC7-B029-C67CB0140873}"/>
              </a:ext>
            </a:extLst>
          </p:cNvPr>
          <p:cNvSpPr txBox="1"/>
          <p:nvPr/>
        </p:nvSpPr>
        <p:spPr>
          <a:xfrm>
            <a:off x="1749490" y="946778"/>
            <a:ext cx="8915400" cy="769441"/>
          </a:xfrm>
          <a:prstGeom prst="rect">
            <a:avLst/>
          </a:prstGeom>
          <a:noFill/>
        </p:spPr>
        <p:txBody>
          <a:bodyPr wrap="square" rtlCol="0">
            <a:spAutoFit/>
          </a:bodyPr>
          <a:lstStyle/>
          <a:p>
            <a:r>
              <a:rPr lang="tr-TR" sz="4400">
                <a:solidFill>
                  <a:schemeClr val="accent1">
                    <a:lumMod val="75000"/>
                  </a:schemeClr>
                </a:solidFill>
              </a:rPr>
              <a:t>RADİX SORT(TABAN SIRALAMASI)</a:t>
            </a:r>
            <a:endParaRPr lang="tr-TR" sz="2400">
              <a:solidFill>
                <a:schemeClr val="accent1">
                  <a:lumMod val="75000"/>
                </a:schemeClr>
              </a:solidFill>
            </a:endParaRPr>
          </a:p>
        </p:txBody>
      </p:sp>
    </p:spTree>
    <p:extLst>
      <p:ext uri="{BB962C8B-B14F-4D97-AF65-F5344CB8AC3E}">
        <p14:creationId xmlns:p14="http://schemas.microsoft.com/office/powerpoint/2010/main" val="2770267463"/>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bg>
      <p:bgPr>
        <a:gradFill>
          <a:gsLst>
            <a:gs pos="0">
              <a:schemeClr val="accent1"/>
            </a:gs>
            <a:gs pos="71000">
              <a:schemeClr val="accent3"/>
            </a:gs>
          </a:gsLst>
          <a:lin ang="2700000" scaled="1"/>
        </a:gradFill>
        <a:effectLst/>
      </p:bgPr>
    </p:bg>
    <p:spTree>
      <p:nvGrpSpPr>
        <p:cNvPr id="1" name=""/>
        <p:cNvGrpSpPr/>
        <p:nvPr/>
      </p:nvGrpSpPr>
      <p:grpSpPr>
        <a:xfrm>
          <a:off x="0" y="0"/>
          <a:ext cx="0" cy="0"/>
          <a:chOff x="0" y="0"/>
          <a:chExt cx="0" cy="0"/>
        </a:xfrm>
      </p:grpSpPr>
      <p:sp useBgFill="1">
        <p:nvSpPr>
          <p:cNvPr id="10" name="Dikdörtgen 9">
            <a:extLst>
              <a:ext uri="{FF2B5EF4-FFF2-40B4-BE49-F238E27FC236}">
                <a16:creationId xmlns:a16="http://schemas.microsoft.com/office/drawing/2014/main" id="{93F2CC0B-D5F1-40B8-9CC6-4A36850B66F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86"/>
            <a:ext cx="12192000" cy="685403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tr-TR"/>
          </a:p>
        </p:txBody>
      </p:sp>
      <p:pic>
        <p:nvPicPr>
          <p:cNvPr id="5" name="Resim 4" descr="ışık spotları">
            <a:extLst>
              <a:ext uri="{FF2B5EF4-FFF2-40B4-BE49-F238E27FC236}">
                <a16:creationId xmlns:a16="http://schemas.microsoft.com/office/drawing/2014/main" id="{1A23FE0C-9A67-334E-9B7F-83AA9CF636A8}"/>
              </a:ext>
            </a:extLst>
          </p:cNvPr>
          <p:cNvPicPr>
            <a:picLocks noChangeAspect="1"/>
          </p:cNvPicPr>
          <p:nvPr/>
        </p:nvPicPr>
        <p:blipFill rotWithShape="1">
          <a:blip r:embed="rId3" cstate="print">
            <a:duotone>
              <a:schemeClr val="bg2">
                <a:shade val="45000"/>
                <a:satMod val="135000"/>
              </a:schemeClr>
              <a:prstClr val="white"/>
            </a:duotone>
            <a:alphaModFix amt="40000"/>
            <a:extLst>
              <a:ext uri="{28A0092B-C50C-407E-A947-70E740481C1C}">
                <a14:useLocalDpi xmlns:a14="http://schemas.microsoft.com/office/drawing/2010/main"/>
              </a:ext>
            </a:extLst>
          </a:blip>
          <a:srcRect/>
          <a:stretch/>
        </p:blipFill>
        <p:spPr>
          <a:xfrm>
            <a:off x="0" y="-9288"/>
            <a:ext cx="12192000" cy="6857990"/>
          </a:xfrm>
          <a:prstGeom prst="rect">
            <a:avLst/>
          </a:prstGeom>
        </p:spPr>
      </p:pic>
      <p:grpSp>
        <p:nvGrpSpPr>
          <p:cNvPr id="12" name="Grup 11">
            <a:extLst>
              <a:ext uri="{FF2B5EF4-FFF2-40B4-BE49-F238E27FC236}">
                <a16:creationId xmlns:a16="http://schemas.microsoft.com/office/drawing/2014/main" id="{631C6CE6-1810-44ED-A6D7-3FF53040A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 y="228600"/>
            <a:ext cx="2851523" cy="6638625"/>
            <a:chOff x="2487613" y="285750"/>
            <a:chExt cx="2428875" cy="5654676"/>
          </a:xfrm>
          <a:solidFill>
            <a:schemeClr val="accent1">
              <a:lumMod val="75000"/>
              <a:alpha val="40000"/>
            </a:schemeClr>
          </a:solidFill>
        </p:grpSpPr>
        <p:sp>
          <p:nvSpPr>
            <p:cNvPr id="13" name="Serbest Form 11">
              <a:extLst>
                <a:ext uri="{FF2B5EF4-FFF2-40B4-BE49-F238E27FC236}">
                  <a16:creationId xmlns:a16="http://schemas.microsoft.com/office/drawing/2014/main" id="{1F6D8BFE-D0D0-4BAE-9D5A-701DE7D3CE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grpFill/>
            <a:ln>
              <a:noFill/>
            </a:ln>
          </p:spPr>
          <p:txBody>
            <a:bodyPr/>
            <a:lstStyle/>
            <a:p>
              <a:endParaRPr lang="tr-TR"/>
            </a:p>
          </p:txBody>
        </p:sp>
        <p:sp>
          <p:nvSpPr>
            <p:cNvPr id="14" name="Serbest Form 12">
              <a:extLst>
                <a:ext uri="{FF2B5EF4-FFF2-40B4-BE49-F238E27FC236}">
                  <a16:creationId xmlns:a16="http://schemas.microsoft.com/office/drawing/2014/main" id="{53F86D30-CEDB-4D96-AF73-AA3CD5A437B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grpFill/>
            <a:ln>
              <a:noFill/>
            </a:ln>
          </p:spPr>
          <p:txBody>
            <a:bodyPr/>
            <a:lstStyle/>
            <a:p>
              <a:endParaRPr lang="tr-TR"/>
            </a:p>
          </p:txBody>
        </p:sp>
        <p:sp>
          <p:nvSpPr>
            <p:cNvPr id="15" name="Serbest Form 13">
              <a:extLst>
                <a:ext uri="{FF2B5EF4-FFF2-40B4-BE49-F238E27FC236}">
                  <a16:creationId xmlns:a16="http://schemas.microsoft.com/office/drawing/2014/main" id="{F5187540-C4C8-410C-A395-69FCB1C86C2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grpFill/>
            <a:ln>
              <a:noFill/>
            </a:ln>
          </p:spPr>
          <p:txBody>
            <a:bodyPr/>
            <a:lstStyle/>
            <a:p>
              <a:endParaRPr lang="tr-TR"/>
            </a:p>
          </p:txBody>
        </p:sp>
        <p:sp>
          <p:nvSpPr>
            <p:cNvPr id="16" name="Serbest Form 14">
              <a:extLst>
                <a:ext uri="{FF2B5EF4-FFF2-40B4-BE49-F238E27FC236}">
                  <a16:creationId xmlns:a16="http://schemas.microsoft.com/office/drawing/2014/main" id="{75BD6E4A-797C-451B-B08F-D99C1A9D13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grpFill/>
            <a:ln>
              <a:noFill/>
            </a:ln>
          </p:spPr>
          <p:txBody>
            <a:bodyPr/>
            <a:lstStyle/>
            <a:p>
              <a:endParaRPr lang="tr-TR"/>
            </a:p>
          </p:txBody>
        </p:sp>
        <p:sp>
          <p:nvSpPr>
            <p:cNvPr id="17" name="Serbest Form 15">
              <a:extLst>
                <a:ext uri="{FF2B5EF4-FFF2-40B4-BE49-F238E27FC236}">
                  <a16:creationId xmlns:a16="http://schemas.microsoft.com/office/drawing/2014/main" id="{0D241082-BAFA-462E-827B-5814B020F5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grpFill/>
            <a:ln>
              <a:noFill/>
            </a:ln>
          </p:spPr>
          <p:txBody>
            <a:bodyPr/>
            <a:lstStyle/>
            <a:p>
              <a:endParaRPr lang="tr-TR"/>
            </a:p>
          </p:txBody>
        </p:sp>
        <p:sp>
          <p:nvSpPr>
            <p:cNvPr id="18" name="Serbest Form 16">
              <a:extLst>
                <a:ext uri="{FF2B5EF4-FFF2-40B4-BE49-F238E27FC236}">
                  <a16:creationId xmlns:a16="http://schemas.microsoft.com/office/drawing/2014/main" id="{2920CCBD-116D-450B-9608-99F05F7D78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grpFill/>
            <a:ln>
              <a:noFill/>
            </a:ln>
          </p:spPr>
          <p:txBody>
            <a:bodyPr/>
            <a:lstStyle/>
            <a:p>
              <a:endParaRPr lang="tr-TR"/>
            </a:p>
          </p:txBody>
        </p:sp>
        <p:sp>
          <p:nvSpPr>
            <p:cNvPr id="19" name="Serbest Form 17">
              <a:extLst>
                <a:ext uri="{FF2B5EF4-FFF2-40B4-BE49-F238E27FC236}">
                  <a16:creationId xmlns:a16="http://schemas.microsoft.com/office/drawing/2014/main" id="{A57CD3DE-CEAF-4BD4-A5EF-24B3E622BB5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grpFill/>
            <a:ln>
              <a:noFill/>
            </a:ln>
          </p:spPr>
          <p:txBody>
            <a:bodyPr/>
            <a:lstStyle/>
            <a:p>
              <a:endParaRPr lang="tr-TR"/>
            </a:p>
          </p:txBody>
        </p:sp>
        <p:sp>
          <p:nvSpPr>
            <p:cNvPr id="20" name="Serbest Form 18">
              <a:extLst>
                <a:ext uri="{FF2B5EF4-FFF2-40B4-BE49-F238E27FC236}">
                  <a16:creationId xmlns:a16="http://schemas.microsoft.com/office/drawing/2014/main" id="{4EC3258C-366B-4629-A7D3-5173D3637D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grpFill/>
            <a:ln>
              <a:noFill/>
            </a:ln>
          </p:spPr>
          <p:txBody>
            <a:bodyPr/>
            <a:lstStyle/>
            <a:p>
              <a:endParaRPr lang="tr-TR"/>
            </a:p>
          </p:txBody>
        </p:sp>
        <p:sp>
          <p:nvSpPr>
            <p:cNvPr id="21" name="Serbest Form 19">
              <a:extLst>
                <a:ext uri="{FF2B5EF4-FFF2-40B4-BE49-F238E27FC236}">
                  <a16:creationId xmlns:a16="http://schemas.microsoft.com/office/drawing/2014/main" id="{D444D63A-CE2B-4ACD-BA0E-4ADECAD86F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grpFill/>
            <a:ln>
              <a:noFill/>
            </a:ln>
          </p:spPr>
          <p:txBody>
            <a:bodyPr/>
            <a:lstStyle/>
            <a:p>
              <a:endParaRPr lang="tr-TR"/>
            </a:p>
          </p:txBody>
        </p:sp>
        <p:sp>
          <p:nvSpPr>
            <p:cNvPr id="22" name="Serbest Form 20">
              <a:extLst>
                <a:ext uri="{FF2B5EF4-FFF2-40B4-BE49-F238E27FC236}">
                  <a16:creationId xmlns:a16="http://schemas.microsoft.com/office/drawing/2014/main" id="{7A504DF6-187A-4A54-96E8-3F3F28AAAA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grpFill/>
            <a:ln>
              <a:noFill/>
            </a:ln>
          </p:spPr>
          <p:txBody>
            <a:bodyPr/>
            <a:lstStyle/>
            <a:p>
              <a:endParaRPr lang="tr-TR"/>
            </a:p>
          </p:txBody>
        </p:sp>
        <p:sp>
          <p:nvSpPr>
            <p:cNvPr id="23" name="Serbest Form 21">
              <a:extLst>
                <a:ext uri="{FF2B5EF4-FFF2-40B4-BE49-F238E27FC236}">
                  <a16:creationId xmlns:a16="http://schemas.microsoft.com/office/drawing/2014/main" id="{FE04C6F5-6DC5-4C7E-9278-9BE624FC782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grpFill/>
            <a:ln>
              <a:noFill/>
            </a:ln>
          </p:spPr>
          <p:txBody>
            <a:bodyPr/>
            <a:lstStyle/>
            <a:p>
              <a:endParaRPr lang="tr-TR"/>
            </a:p>
          </p:txBody>
        </p:sp>
        <p:sp>
          <p:nvSpPr>
            <p:cNvPr id="24" name="Serbest Form 22">
              <a:extLst>
                <a:ext uri="{FF2B5EF4-FFF2-40B4-BE49-F238E27FC236}">
                  <a16:creationId xmlns:a16="http://schemas.microsoft.com/office/drawing/2014/main" id="{94A02D9B-E6A9-4D6A-9D2A-D81C768024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grpFill/>
            <a:ln>
              <a:noFill/>
            </a:ln>
          </p:spPr>
          <p:txBody>
            <a:bodyPr/>
            <a:lstStyle/>
            <a:p>
              <a:endParaRPr lang="tr-TR"/>
            </a:p>
          </p:txBody>
        </p:sp>
      </p:grpSp>
      <p:grpSp>
        <p:nvGrpSpPr>
          <p:cNvPr id="26" name="Grup 25">
            <a:extLst>
              <a:ext uri="{FF2B5EF4-FFF2-40B4-BE49-F238E27FC236}">
                <a16:creationId xmlns:a16="http://schemas.microsoft.com/office/drawing/2014/main" id="{B78034A6-3565-46AA-9E73-1C954666ABB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7224" y="-30"/>
            <a:ext cx="2356675" cy="6853284"/>
            <a:chOff x="6627813" y="195452"/>
            <a:chExt cx="1952625" cy="5678299"/>
          </a:xfrm>
          <a:solidFill>
            <a:schemeClr val="accent1"/>
          </a:solidFill>
        </p:grpSpPr>
        <p:sp>
          <p:nvSpPr>
            <p:cNvPr id="27" name="Serbest Form 27">
              <a:extLst>
                <a:ext uri="{FF2B5EF4-FFF2-40B4-BE49-F238E27FC236}">
                  <a16:creationId xmlns:a16="http://schemas.microsoft.com/office/drawing/2014/main" id="{04947AA2-A772-42CB-9CEC-065095D3DC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5452"/>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grpFill/>
            <a:ln>
              <a:noFill/>
            </a:ln>
          </p:spPr>
          <p:txBody>
            <a:bodyPr/>
            <a:lstStyle/>
            <a:p>
              <a:endParaRPr lang="tr-TR"/>
            </a:p>
          </p:txBody>
        </p:sp>
        <p:sp>
          <p:nvSpPr>
            <p:cNvPr id="28" name="Serbest Form 28">
              <a:extLst>
                <a:ext uri="{FF2B5EF4-FFF2-40B4-BE49-F238E27FC236}">
                  <a16:creationId xmlns:a16="http://schemas.microsoft.com/office/drawing/2014/main" id="{83C52D84-DEC1-4E16-972E-8EEA5D5224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grpFill/>
            <a:ln>
              <a:noFill/>
            </a:ln>
          </p:spPr>
          <p:txBody>
            <a:bodyPr/>
            <a:lstStyle/>
            <a:p>
              <a:endParaRPr lang="tr-TR"/>
            </a:p>
          </p:txBody>
        </p:sp>
        <p:sp>
          <p:nvSpPr>
            <p:cNvPr id="29" name="Serbest Form 29">
              <a:extLst>
                <a:ext uri="{FF2B5EF4-FFF2-40B4-BE49-F238E27FC236}">
                  <a16:creationId xmlns:a16="http://schemas.microsoft.com/office/drawing/2014/main" id="{2036A28D-EF09-41F7-906F-CF4053615A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grpFill/>
            <a:ln>
              <a:noFill/>
            </a:ln>
          </p:spPr>
          <p:txBody>
            <a:bodyPr/>
            <a:lstStyle/>
            <a:p>
              <a:endParaRPr lang="tr-TR"/>
            </a:p>
          </p:txBody>
        </p:sp>
        <p:sp>
          <p:nvSpPr>
            <p:cNvPr id="30" name="Serbest Form 30">
              <a:extLst>
                <a:ext uri="{FF2B5EF4-FFF2-40B4-BE49-F238E27FC236}">
                  <a16:creationId xmlns:a16="http://schemas.microsoft.com/office/drawing/2014/main" id="{EE8D92C7-C907-4120-95E3-80E3DC85BB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grpFill/>
            <a:ln>
              <a:noFill/>
            </a:ln>
          </p:spPr>
          <p:txBody>
            <a:bodyPr/>
            <a:lstStyle/>
            <a:p>
              <a:endParaRPr lang="tr-TR"/>
            </a:p>
          </p:txBody>
        </p:sp>
        <p:sp>
          <p:nvSpPr>
            <p:cNvPr id="31" name="Serbest Form 31">
              <a:extLst>
                <a:ext uri="{FF2B5EF4-FFF2-40B4-BE49-F238E27FC236}">
                  <a16:creationId xmlns:a16="http://schemas.microsoft.com/office/drawing/2014/main" id="{BBCEAAB8-CD22-41D7-B330-702682A27CE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grpFill/>
            <a:ln>
              <a:noFill/>
            </a:ln>
          </p:spPr>
          <p:txBody>
            <a:bodyPr/>
            <a:lstStyle/>
            <a:p>
              <a:endParaRPr lang="tr-TR"/>
            </a:p>
          </p:txBody>
        </p:sp>
        <p:sp>
          <p:nvSpPr>
            <p:cNvPr id="32" name="Serbest Form 32">
              <a:extLst>
                <a:ext uri="{FF2B5EF4-FFF2-40B4-BE49-F238E27FC236}">
                  <a16:creationId xmlns:a16="http://schemas.microsoft.com/office/drawing/2014/main" id="{6BBC1FEE-3D72-492B-8D8A-BE1A55076F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grpFill/>
            <a:ln>
              <a:noFill/>
            </a:ln>
          </p:spPr>
          <p:txBody>
            <a:bodyPr/>
            <a:lstStyle/>
            <a:p>
              <a:endParaRPr lang="tr-TR"/>
            </a:p>
          </p:txBody>
        </p:sp>
        <p:sp>
          <p:nvSpPr>
            <p:cNvPr id="33" name="Serbest Form 33">
              <a:extLst>
                <a:ext uri="{FF2B5EF4-FFF2-40B4-BE49-F238E27FC236}">
                  <a16:creationId xmlns:a16="http://schemas.microsoft.com/office/drawing/2014/main" id="{C28C6E5C-C393-435C-96A1-AA2859BDCB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grpFill/>
            <a:ln>
              <a:noFill/>
            </a:ln>
          </p:spPr>
          <p:txBody>
            <a:bodyPr/>
            <a:lstStyle/>
            <a:p>
              <a:endParaRPr lang="tr-TR"/>
            </a:p>
          </p:txBody>
        </p:sp>
        <p:sp>
          <p:nvSpPr>
            <p:cNvPr id="34" name="Serbest Form 34">
              <a:extLst>
                <a:ext uri="{FF2B5EF4-FFF2-40B4-BE49-F238E27FC236}">
                  <a16:creationId xmlns:a16="http://schemas.microsoft.com/office/drawing/2014/main" id="{2C2C991F-AC51-4DF5-B8DD-19B08C1CBF4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grpFill/>
            <a:ln>
              <a:noFill/>
            </a:ln>
          </p:spPr>
          <p:txBody>
            <a:bodyPr/>
            <a:lstStyle/>
            <a:p>
              <a:endParaRPr lang="tr-TR"/>
            </a:p>
          </p:txBody>
        </p:sp>
        <p:sp>
          <p:nvSpPr>
            <p:cNvPr id="35" name="Serbest Form 35">
              <a:extLst>
                <a:ext uri="{FF2B5EF4-FFF2-40B4-BE49-F238E27FC236}">
                  <a16:creationId xmlns:a16="http://schemas.microsoft.com/office/drawing/2014/main" id="{9C916B5F-285D-4F5A-9085-6781753AFB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grpFill/>
            <a:ln>
              <a:noFill/>
            </a:ln>
          </p:spPr>
          <p:txBody>
            <a:bodyPr/>
            <a:lstStyle/>
            <a:p>
              <a:endParaRPr lang="tr-TR"/>
            </a:p>
          </p:txBody>
        </p:sp>
        <p:sp>
          <p:nvSpPr>
            <p:cNvPr id="36" name="Serbest biçim 36">
              <a:extLst>
                <a:ext uri="{FF2B5EF4-FFF2-40B4-BE49-F238E27FC236}">
                  <a16:creationId xmlns:a16="http://schemas.microsoft.com/office/drawing/2014/main" id="{0375DD5F-9D17-4873-B697-3D44A5EBEC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grpFill/>
            <a:ln>
              <a:noFill/>
            </a:ln>
          </p:spPr>
          <p:txBody>
            <a:bodyPr/>
            <a:lstStyle/>
            <a:p>
              <a:endParaRPr lang="tr-TR"/>
            </a:p>
          </p:txBody>
        </p:sp>
        <p:sp>
          <p:nvSpPr>
            <p:cNvPr id="37" name="Serbest Form 37">
              <a:extLst>
                <a:ext uri="{FF2B5EF4-FFF2-40B4-BE49-F238E27FC236}">
                  <a16:creationId xmlns:a16="http://schemas.microsoft.com/office/drawing/2014/main" id="{A159BBC7-6A8B-4612-94A8-56323452C7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grpFill/>
            <a:ln>
              <a:noFill/>
            </a:ln>
          </p:spPr>
          <p:txBody>
            <a:bodyPr/>
            <a:lstStyle/>
            <a:p>
              <a:endParaRPr lang="tr-TR"/>
            </a:p>
          </p:txBody>
        </p:sp>
        <p:sp>
          <p:nvSpPr>
            <p:cNvPr id="38" name="Serbest Form 38">
              <a:extLst>
                <a:ext uri="{FF2B5EF4-FFF2-40B4-BE49-F238E27FC236}">
                  <a16:creationId xmlns:a16="http://schemas.microsoft.com/office/drawing/2014/main" id="{177C901C-F8DE-4C99-95C8-F8CA1B84F7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grpFill/>
            <a:ln>
              <a:noFill/>
            </a:ln>
          </p:spPr>
          <p:txBody>
            <a:bodyPr/>
            <a:lstStyle/>
            <a:p>
              <a:endParaRPr lang="tr-TR"/>
            </a:p>
          </p:txBody>
        </p:sp>
      </p:grpSp>
      <p:sp>
        <p:nvSpPr>
          <p:cNvPr id="40" name="Dikdörtgen 39">
            <a:extLst>
              <a:ext uri="{FF2B5EF4-FFF2-40B4-BE49-F238E27FC236}">
                <a16:creationId xmlns:a16="http://schemas.microsoft.com/office/drawing/2014/main" id="{D1D655F2-6D15-4265-ADEE-EF0075C139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82880" cy="68580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lstStyle/>
          <a:p>
            <a:endParaRPr lang="tr-TR"/>
          </a:p>
        </p:txBody>
      </p:sp>
      <p:sp>
        <p:nvSpPr>
          <p:cNvPr id="42" name="Serbest biçim 69">
            <a:extLst>
              <a:ext uri="{FF2B5EF4-FFF2-40B4-BE49-F238E27FC236}">
                <a16:creationId xmlns:a16="http://schemas.microsoft.com/office/drawing/2014/main" id="{3248A930-1A6E-4EFB-8213-D1AC735BE0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txBody>
          <a:bodyPr/>
          <a:lstStyle/>
          <a:p>
            <a:endParaRPr lang="tr-TR"/>
          </a:p>
        </p:txBody>
      </p:sp>
      <p:sp>
        <p:nvSpPr>
          <p:cNvPr id="2" name="Başlık 1">
            <a:extLst>
              <a:ext uri="{FF2B5EF4-FFF2-40B4-BE49-F238E27FC236}">
                <a16:creationId xmlns:a16="http://schemas.microsoft.com/office/drawing/2014/main" id="{F266081D-517B-5D43-A7B4-E67DDEDC0B31}"/>
              </a:ext>
            </a:extLst>
          </p:cNvPr>
          <p:cNvSpPr>
            <a:spLocks noGrp="1"/>
          </p:cNvSpPr>
          <p:nvPr>
            <p:ph type="ctrTitle"/>
          </p:nvPr>
        </p:nvSpPr>
        <p:spPr>
          <a:xfrm>
            <a:off x="174078" y="1573781"/>
            <a:ext cx="12009860" cy="2207025"/>
          </a:xfrm>
        </p:spPr>
        <p:txBody>
          <a:bodyPr rtlCol="0">
            <a:normAutofit fontScale="90000"/>
          </a:bodyPr>
          <a:lstStyle/>
          <a:p>
            <a:br>
              <a:rPr lang="tr-TR" dirty="0"/>
            </a:br>
            <a:r>
              <a:rPr lang="tr-TR" b="1" i="1" dirty="0"/>
              <a:t>BİZİ DİNLEDİĞİNİZ İÇİN TEŞEKKÜR EDERİZ</a:t>
            </a:r>
          </a:p>
        </p:txBody>
      </p:sp>
    </p:spTree>
    <p:extLst>
      <p:ext uri="{BB962C8B-B14F-4D97-AF65-F5344CB8AC3E}">
        <p14:creationId xmlns:p14="http://schemas.microsoft.com/office/powerpoint/2010/main" val="4063739934"/>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İçerik Yer Tutucusu 8">
            <a:extLst>
              <a:ext uri="{FF2B5EF4-FFF2-40B4-BE49-F238E27FC236}">
                <a16:creationId xmlns:a16="http://schemas.microsoft.com/office/drawing/2014/main" id="{6469152D-DA4E-7316-ECA9-595D24411680}"/>
              </a:ext>
            </a:extLst>
          </p:cNvPr>
          <p:cNvSpPr>
            <a:spLocks noGrp="1"/>
          </p:cNvSpPr>
          <p:nvPr>
            <p:ph idx="1"/>
          </p:nvPr>
        </p:nvSpPr>
        <p:spPr>
          <a:xfrm>
            <a:off x="1749490" y="2733868"/>
            <a:ext cx="9755122" cy="3177353"/>
          </a:xfrm>
        </p:spPr>
        <p:txBody>
          <a:bodyPr>
            <a:normAutofit/>
          </a:bodyPr>
          <a:lstStyle/>
          <a:p>
            <a:r>
              <a:rPr lang="tr-TR" b="1"/>
              <a:t>Önce birler hanesine göre sıralanmasının sebebi nedir?</a:t>
            </a:r>
          </a:p>
          <a:p>
            <a:r>
              <a:rPr lang="tr-TR"/>
              <a:t>Diğer basamağa geçtiğimizde fazla değişiklik yapmak zorunda kalmamak için yani diğer turda o hanedeki sayıların sıralı biçimde gelmesi için sıralamaya birler hanesinden başlarız.</a:t>
            </a:r>
          </a:p>
        </p:txBody>
      </p:sp>
      <p:sp>
        <p:nvSpPr>
          <p:cNvPr id="11" name="Metin kutusu 10">
            <a:extLst>
              <a:ext uri="{FF2B5EF4-FFF2-40B4-BE49-F238E27FC236}">
                <a16:creationId xmlns:a16="http://schemas.microsoft.com/office/drawing/2014/main" id="{B441EDEB-28C5-1CC7-B029-C67CB0140873}"/>
              </a:ext>
            </a:extLst>
          </p:cNvPr>
          <p:cNvSpPr txBox="1"/>
          <p:nvPr/>
        </p:nvSpPr>
        <p:spPr>
          <a:xfrm>
            <a:off x="1749490" y="946778"/>
            <a:ext cx="8915400" cy="769441"/>
          </a:xfrm>
          <a:prstGeom prst="rect">
            <a:avLst/>
          </a:prstGeom>
          <a:noFill/>
        </p:spPr>
        <p:txBody>
          <a:bodyPr wrap="square" rtlCol="0">
            <a:spAutoFit/>
          </a:bodyPr>
          <a:lstStyle/>
          <a:p>
            <a:r>
              <a:rPr lang="tr-TR" sz="4400">
                <a:solidFill>
                  <a:schemeClr val="accent1">
                    <a:lumMod val="75000"/>
                  </a:schemeClr>
                </a:solidFill>
              </a:rPr>
              <a:t>RADİX SORT(TABAN SIRALAMASI)</a:t>
            </a:r>
            <a:endParaRPr lang="tr-TR" sz="2400">
              <a:solidFill>
                <a:schemeClr val="accent1">
                  <a:lumMod val="75000"/>
                </a:schemeClr>
              </a:solidFill>
            </a:endParaRPr>
          </a:p>
        </p:txBody>
      </p:sp>
    </p:spTree>
    <p:extLst>
      <p:ext uri="{BB962C8B-B14F-4D97-AF65-F5344CB8AC3E}">
        <p14:creationId xmlns:p14="http://schemas.microsoft.com/office/powerpoint/2010/main" val="4133509796"/>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İçerik Yer Tutucusu 8">
            <a:extLst>
              <a:ext uri="{FF2B5EF4-FFF2-40B4-BE49-F238E27FC236}">
                <a16:creationId xmlns:a16="http://schemas.microsoft.com/office/drawing/2014/main" id="{6469152D-DA4E-7316-ECA9-595D24411680}"/>
              </a:ext>
            </a:extLst>
          </p:cNvPr>
          <p:cNvSpPr>
            <a:spLocks noGrp="1"/>
          </p:cNvSpPr>
          <p:nvPr>
            <p:ph idx="1"/>
          </p:nvPr>
        </p:nvSpPr>
        <p:spPr>
          <a:xfrm>
            <a:off x="1749490" y="2733868"/>
            <a:ext cx="9755122" cy="3177353"/>
          </a:xfrm>
        </p:spPr>
        <p:txBody>
          <a:bodyPr>
            <a:normAutofit/>
          </a:bodyPr>
          <a:lstStyle/>
          <a:p>
            <a:r>
              <a:rPr lang="tr-TR"/>
              <a:t>Örneğin;</a:t>
            </a:r>
          </a:p>
          <a:p>
            <a:r>
              <a:rPr lang="tr-TR" b="1"/>
              <a:t>1-) </a:t>
            </a:r>
            <a:r>
              <a:rPr lang="tr-TR"/>
              <a:t>Sıralanmamış sayılarımız :170,45,75,90,2,24,802,66 olsun.</a:t>
            </a:r>
          </a:p>
          <a:p>
            <a:r>
              <a:rPr lang="tr-TR" b="1"/>
              <a:t>2-) </a:t>
            </a:r>
            <a:r>
              <a:rPr lang="tr-TR"/>
              <a:t>Birler hanesine göre sıralanmış hali:170,90,2,802,24,45,75,66  </a:t>
            </a:r>
            <a:r>
              <a:rPr lang="tr-TR" b="1"/>
              <a:t>Listede önce sırada olan önde sıralanır.</a:t>
            </a:r>
            <a:endParaRPr lang="tr-TR"/>
          </a:p>
          <a:p>
            <a:r>
              <a:rPr lang="tr-TR" b="1"/>
              <a:t>3-) </a:t>
            </a:r>
            <a:r>
              <a:rPr lang="tr-TR"/>
              <a:t>Sıradaki hane 10’lar hanesine göre sıralanmış hali: 2,802,24,45,66,170,75,90</a:t>
            </a:r>
          </a:p>
          <a:p>
            <a:r>
              <a:rPr lang="tr-TR" b="1"/>
              <a:t>4-) </a:t>
            </a:r>
            <a:r>
              <a:rPr lang="tr-TR"/>
              <a:t>Son haneye göre sıralanmış hali: 2,24,45,66,75,90,170,802</a:t>
            </a:r>
            <a:endParaRPr lang="tr-TR" b="1"/>
          </a:p>
        </p:txBody>
      </p:sp>
      <p:sp>
        <p:nvSpPr>
          <p:cNvPr id="11" name="Metin kutusu 10">
            <a:extLst>
              <a:ext uri="{FF2B5EF4-FFF2-40B4-BE49-F238E27FC236}">
                <a16:creationId xmlns:a16="http://schemas.microsoft.com/office/drawing/2014/main" id="{B441EDEB-28C5-1CC7-B029-C67CB0140873}"/>
              </a:ext>
            </a:extLst>
          </p:cNvPr>
          <p:cNvSpPr txBox="1"/>
          <p:nvPr/>
        </p:nvSpPr>
        <p:spPr>
          <a:xfrm>
            <a:off x="1867478" y="946779"/>
            <a:ext cx="8915400" cy="769441"/>
          </a:xfrm>
          <a:prstGeom prst="rect">
            <a:avLst/>
          </a:prstGeom>
          <a:noFill/>
        </p:spPr>
        <p:txBody>
          <a:bodyPr wrap="square" rtlCol="0">
            <a:spAutoFit/>
          </a:bodyPr>
          <a:lstStyle/>
          <a:p>
            <a:r>
              <a:rPr lang="tr-TR" sz="4400">
                <a:solidFill>
                  <a:schemeClr val="accent1">
                    <a:lumMod val="75000"/>
                  </a:schemeClr>
                </a:solidFill>
              </a:rPr>
              <a:t>RADİX SORT(TABAN SIRALAMASI)</a:t>
            </a:r>
            <a:endParaRPr lang="tr-TR" sz="2400">
              <a:solidFill>
                <a:schemeClr val="accent1">
                  <a:lumMod val="75000"/>
                </a:schemeClr>
              </a:solidFill>
            </a:endParaRPr>
          </a:p>
        </p:txBody>
      </p:sp>
    </p:spTree>
    <p:extLst>
      <p:ext uri="{BB962C8B-B14F-4D97-AF65-F5344CB8AC3E}">
        <p14:creationId xmlns:p14="http://schemas.microsoft.com/office/powerpoint/2010/main" val="2400708027"/>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İçerik Yer Tutucusu 8">
            <a:extLst>
              <a:ext uri="{FF2B5EF4-FFF2-40B4-BE49-F238E27FC236}">
                <a16:creationId xmlns:a16="http://schemas.microsoft.com/office/drawing/2014/main" id="{6469152D-DA4E-7316-ECA9-595D24411680}"/>
              </a:ext>
            </a:extLst>
          </p:cNvPr>
          <p:cNvSpPr>
            <a:spLocks noGrp="1"/>
          </p:cNvSpPr>
          <p:nvPr>
            <p:ph idx="1"/>
          </p:nvPr>
        </p:nvSpPr>
        <p:spPr>
          <a:xfrm>
            <a:off x="1749490" y="2733868"/>
            <a:ext cx="9755122" cy="3177353"/>
          </a:xfrm>
        </p:spPr>
        <p:txBody>
          <a:bodyPr>
            <a:normAutofit/>
          </a:bodyPr>
          <a:lstStyle/>
          <a:p>
            <a:r>
              <a:rPr lang="tr-TR" b="1" dirty="0" err="1"/>
              <a:t>Radix</a:t>
            </a:r>
            <a:r>
              <a:rPr lang="tr-TR" b="1" dirty="0"/>
              <a:t> </a:t>
            </a:r>
            <a:r>
              <a:rPr lang="tr-TR" b="1" dirty="0" err="1"/>
              <a:t>Sort</a:t>
            </a:r>
            <a:r>
              <a:rPr lang="tr-TR" dirty="0"/>
              <a:t> sıralama yaparken  </a:t>
            </a:r>
            <a:r>
              <a:rPr lang="tr-TR" b="1" dirty="0"/>
              <a:t>Bucket </a:t>
            </a:r>
            <a:r>
              <a:rPr lang="tr-TR" b="1" dirty="0" err="1"/>
              <a:t>Sort</a:t>
            </a:r>
            <a:r>
              <a:rPr lang="tr-TR" b="1" dirty="0"/>
              <a:t> veya  </a:t>
            </a:r>
            <a:r>
              <a:rPr lang="tr-TR" b="1" dirty="0" err="1"/>
              <a:t>Counting</a:t>
            </a:r>
            <a:r>
              <a:rPr lang="tr-TR" b="1" dirty="0"/>
              <a:t> </a:t>
            </a:r>
            <a:r>
              <a:rPr lang="tr-TR" b="1" dirty="0" err="1"/>
              <a:t>Sort</a:t>
            </a:r>
            <a:r>
              <a:rPr lang="tr-TR" b="1" dirty="0"/>
              <a:t> </a:t>
            </a:r>
            <a:r>
              <a:rPr lang="tr-TR" dirty="0"/>
              <a:t>u da zaman zaman kullanabilir.</a:t>
            </a:r>
          </a:p>
          <a:p>
            <a:r>
              <a:rPr lang="tr-TR" b="1" dirty="0"/>
              <a:t>Sebebi ise:</a:t>
            </a:r>
            <a:r>
              <a:rPr lang="tr-TR" dirty="0"/>
              <a:t> </a:t>
            </a:r>
            <a:r>
              <a:rPr lang="tr-TR" b="1" dirty="0"/>
              <a:t>1-) </a:t>
            </a:r>
            <a:r>
              <a:rPr lang="tr-TR" dirty="0" err="1"/>
              <a:t>Radix</a:t>
            </a:r>
            <a:r>
              <a:rPr lang="tr-TR" dirty="0"/>
              <a:t> </a:t>
            </a:r>
            <a:r>
              <a:rPr lang="tr-TR" dirty="0" err="1"/>
              <a:t>Sort’un</a:t>
            </a:r>
            <a:r>
              <a:rPr lang="tr-TR" dirty="0"/>
              <a:t> daha da hızlı olmasını sağlayabilirler.</a:t>
            </a:r>
          </a:p>
          <a:p>
            <a:r>
              <a:rPr lang="tr-TR" b="1" dirty="0"/>
              <a:t>2-)</a:t>
            </a:r>
            <a:r>
              <a:rPr lang="tr-TR" dirty="0"/>
              <a:t> </a:t>
            </a:r>
            <a:r>
              <a:rPr lang="tr-TR" dirty="0" err="1"/>
              <a:t>Radix</a:t>
            </a:r>
            <a:r>
              <a:rPr lang="tr-TR" dirty="0"/>
              <a:t> </a:t>
            </a:r>
            <a:r>
              <a:rPr lang="tr-TR" dirty="0" err="1"/>
              <a:t>Sort’un</a:t>
            </a:r>
            <a:r>
              <a:rPr lang="tr-TR" dirty="0"/>
              <a:t> daha az bellek kullanmasını sağlayabilirler.</a:t>
            </a:r>
          </a:p>
          <a:p>
            <a:r>
              <a:rPr lang="tr-TR" b="1" dirty="0"/>
              <a:t>3-)</a:t>
            </a:r>
            <a:r>
              <a:rPr lang="tr-TR" dirty="0"/>
              <a:t> Bucket </a:t>
            </a:r>
            <a:r>
              <a:rPr lang="tr-TR" dirty="0" err="1"/>
              <a:t>Sort</a:t>
            </a:r>
            <a:r>
              <a:rPr lang="tr-TR" dirty="0"/>
              <a:t> ve </a:t>
            </a:r>
            <a:r>
              <a:rPr lang="tr-TR" dirty="0" err="1"/>
              <a:t>Counting</a:t>
            </a:r>
            <a:r>
              <a:rPr lang="tr-TR" dirty="0"/>
              <a:t> </a:t>
            </a:r>
            <a:r>
              <a:rPr lang="tr-TR" dirty="0" err="1"/>
              <a:t>Sort</a:t>
            </a:r>
            <a:r>
              <a:rPr lang="tr-TR" dirty="0"/>
              <a:t> , </a:t>
            </a:r>
            <a:r>
              <a:rPr lang="tr-TR" dirty="0" err="1"/>
              <a:t>Radix</a:t>
            </a:r>
            <a:r>
              <a:rPr lang="tr-TR" dirty="0"/>
              <a:t> </a:t>
            </a:r>
            <a:r>
              <a:rPr lang="tr-TR" dirty="0" err="1"/>
              <a:t>Sort</a:t>
            </a:r>
            <a:r>
              <a:rPr lang="tr-TR" dirty="0"/>
              <a:t>’ a göre daha basit </a:t>
            </a:r>
            <a:r>
              <a:rPr lang="tr-TR" dirty="0" err="1"/>
              <a:t>algoritmalardır.Bu</a:t>
            </a:r>
            <a:r>
              <a:rPr lang="tr-TR" dirty="0"/>
              <a:t> nedenle, kodlaması ve anlaşılması daha kolaydır.</a:t>
            </a:r>
          </a:p>
        </p:txBody>
      </p:sp>
      <p:sp>
        <p:nvSpPr>
          <p:cNvPr id="11" name="Metin kutusu 10">
            <a:extLst>
              <a:ext uri="{FF2B5EF4-FFF2-40B4-BE49-F238E27FC236}">
                <a16:creationId xmlns:a16="http://schemas.microsoft.com/office/drawing/2014/main" id="{B441EDEB-28C5-1CC7-B029-C67CB0140873}"/>
              </a:ext>
            </a:extLst>
          </p:cNvPr>
          <p:cNvSpPr txBox="1"/>
          <p:nvPr/>
        </p:nvSpPr>
        <p:spPr>
          <a:xfrm>
            <a:off x="1867478" y="946779"/>
            <a:ext cx="8915400" cy="769441"/>
          </a:xfrm>
          <a:prstGeom prst="rect">
            <a:avLst/>
          </a:prstGeom>
          <a:noFill/>
        </p:spPr>
        <p:txBody>
          <a:bodyPr wrap="square" rtlCol="0">
            <a:spAutoFit/>
          </a:bodyPr>
          <a:lstStyle/>
          <a:p>
            <a:r>
              <a:rPr lang="tr-TR" sz="4400">
                <a:solidFill>
                  <a:schemeClr val="accent1">
                    <a:lumMod val="75000"/>
                  </a:schemeClr>
                </a:solidFill>
              </a:rPr>
              <a:t>RADİX SORT(TABAN SIRALAMASI)</a:t>
            </a:r>
            <a:endParaRPr lang="tr-TR" sz="2400">
              <a:solidFill>
                <a:schemeClr val="accent1">
                  <a:lumMod val="75000"/>
                </a:schemeClr>
              </a:solidFill>
            </a:endParaRPr>
          </a:p>
        </p:txBody>
      </p:sp>
    </p:spTree>
    <p:extLst>
      <p:ext uri="{BB962C8B-B14F-4D97-AF65-F5344CB8AC3E}">
        <p14:creationId xmlns:p14="http://schemas.microsoft.com/office/powerpoint/2010/main" val="3717823593"/>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İçerik Yer Tutucusu 8">
            <a:extLst>
              <a:ext uri="{FF2B5EF4-FFF2-40B4-BE49-F238E27FC236}">
                <a16:creationId xmlns:a16="http://schemas.microsoft.com/office/drawing/2014/main" id="{6469152D-DA4E-7316-ECA9-595D24411680}"/>
              </a:ext>
            </a:extLst>
          </p:cNvPr>
          <p:cNvSpPr>
            <a:spLocks noGrp="1"/>
          </p:cNvSpPr>
          <p:nvPr>
            <p:ph idx="1"/>
          </p:nvPr>
        </p:nvSpPr>
        <p:spPr>
          <a:xfrm>
            <a:off x="1749490" y="2733868"/>
            <a:ext cx="9755122" cy="3177353"/>
          </a:xfrm>
        </p:spPr>
        <p:txBody>
          <a:bodyPr>
            <a:normAutofit/>
          </a:bodyPr>
          <a:lstStyle/>
          <a:p>
            <a:r>
              <a:rPr lang="tr-TR" b="1" dirty="0">
                <a:solidFill>
                  <a:schemeClr val="accent1">
                    <a:lumMod val="75000"/>
                  </a:schemeClr>
                </a:solidFill>
              </a:rPr>
              <a:t>BUCKET SORT:</a:t>
            </a:r>
            <a:r>
              <a:rPr lang="tr-TR" b="1" dirty="0">
                <a:solidFill>
                  <a:schemeClr val="tx1">
                    <a:lumMod val="95000"/>
                  </a:schemeClr>
                </a:solidFill>
              </a:rPr>
              <a:t> </a:t>
            </a:r>
            <a:r>
              <a:rPr lang="tr-TR" dirty="0">
                <a:solidFill>
                  <a:schemeClr val="tx1">
                    <a:lumMod val="95000"/>
                  </a:schemeClr>
                </a:solidFill>
              </a:rPr>
              <a:t>Dinamik hafıza kullanabildiğimiz yerlerde kullanılır. </a:t>
            </a:r>
          </a:p>
          <a:p>
            <a:r>
              <a:rPr lang="tr-TR" b="1" dirty="0">
                <a:solidFill>
                  <a:schemeClr val="tx1">
                    <a:lumMod val="95000"/>
                  </a:schemeClr>
                </a:solidFill>
              </a:rPr>
              <a:t>Örneğin: </a:t>
            </a:r>
            <a:r>
              <a:rPr lang="tr-TR" dirty="0">
                <a:solidFill>
                  <a:schemeClr val="tx1">
                    <a:lumMod val="95000"/>
                  </a:schemeClr>
                </a:solidFill>
              </a:rPr>
              <a:t> Bağlı listeler, Queue(Kuyruk)</a:t>
            </a:r>
          </a:p>
          <a:p>
            <a:endParaRPr lang="tr-TR" b="1" dirty="0">
              <a:solidFill>
                <a:schemeClr val="tx1">
                  <a:lumMod val="95000"/>
                </a:schemeClr>
              </a:solidFill>
            </a:endParaRPr>
          </a:p>
          <a:p>
            <a:r>
              <a:rPr lang="tr-TR" b="1" dirty="0">
                <a:solidFill>
                  <a:schemeClr val="accent1">
                    <a:lumMod val="75000"/>
                  </a:schemeClr>
                </a:solidFill>
              </a:rPr>
              <a:t>COUNTING SORT(SAYARAK SIRALAMA):</a:t>
            </a:r>
            <a:r>
              <a:rPr lang="tr-TR" dirty="0">
                <a:solidFill>
                  <a:schemeClr val="accent1">
                    <a:lumMod val="75000"/>
                  </a:schemeClr>
                </a:solidFill>
              </a:rPr>
              <a:t> </a:t>
            </a:r>
            <a:r>
              <a:rPr lang="tr-TR" dirty="0">
                <a:solidFill>
                  <a:schemeClr val="tx1">
                    <a:lumMod val="95000"/>
                  </a:schemeClr>
                </a:solidFill>
              </a:rPr>
              <a:t>Sıralanacak dizideki her sayının kaç kez döndüğünü sayarak ve ardından bu bilgileri sıralı bir dizide oluşturmak için kullanılan bir sıralama algoritmasıdır.</a:t>
            </a:r>
            <a:endParaRPr lang="tr-TR" dirty="0">
              <a:solidFill>
                <a:schemeClr val="accent1">
                  <a:lumMod val="75000"/>
                </a:schemeClr>
              </a:solidFill>
            </a:endParaRPr>
          </a:p>
        </p:txBody>
      </p:sp>
      <p:sp>
        <p:nvSpPr>
          <p:cNvPr id="11" name="Metin kutusu 10">
            <a:extLst>
              <a:ext uri="{FF2B5EF4-FFF2-40B4-BE49-F238E27FC236}">
                <a16:creationId xmlns:a16="http://schemas.microsoft.com/office/drawing/2014/main" id="{B441EDEB-28C5-1CC7-B029-C67CB0140873}"/>
              </a:ext>
            </a:extLst>
          </p:cNvPr>
          <p:cNvSpPr txBox="1"/>
          <p:nvPr/>
        </p:nvSpPr>
        <p:spPr>
          <a:xfrm>
            <a:off x="1867478" y="946779"/>
            <a:ext cx="8915400" cy="769441"/>
          </a:xfrm>
          <a:prstGeom prst="rect">
            <a:avLst/>
          </a:prstGeom>
          <a:noFill/>
        </p:spPr>
        <p:txBody>
          <a:bodyPr wrap="square" rtlCol="0">
            <a:spAutoFit/>
          </a:bodyPr>
          <a:lstStyle/>
          <a:p>
            <a:r>
              <a:rPr lang="tr-TR" sz="4400">
                <a:solidFill>
                  <a:schemeClr val="accent1">
                    <a:lumMod val="75000"/>
                  </a:schemeClr>
                </a:solidFill>
              </a:rPr>
              <a:t>RADİX SORT(TABAN SIRALAMASI)</a:t>
            </a:r>
            <a:endParaRPr lang="tr-TR" sz="2400">
              <a:solidFill>
                <a:schemeClr val="accent1">
                  <a:lumMod val="75000"/>
                </a:schemeClr>
              </a:solidFill>
            </a:endParaRPr>
          </a:p>
        </p:txBody>
      </p:sp>
    </p:spTree>
    <p:extLst>
      <p:ext uri="{BB962C8B-B14F-4D97-AF65-F5344CB8AC3E}">
        <p14:creationId xmlns:p14="http://schemas.microsoft.com/office/powerpoint/2010/main" val="2482797035"/>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İçerik Yer Tutucusu 8">
            <a:extLst>
              <a:ext uri="{FF2B5EF4-FFF2-40B4-BE49-F238E27FC236}">
                <a16:creationId xmlns:a16="http://schemas.microsoft.com/office/drawing/2014/main" id="{6469152D-DA4E-7316-ECA9-595D24411680}"/>
              </a:ext>
            </a:extLst>
          </p:cNvPr>
          <p:cNvSpPr>
            <a:spLocks noGrp="1"/>
          </p:cNvSpPr>
          <p:nvPr>
            <p:ph idx="1"/>
          </p:nvPr>
        </p:nvSpPr>
        <p:spPr>
          <a:xfrm>
            <a:off x="1749490" y="2733868"/>
            <a:ext cx="9755122" cy="3177353"/>
          </a:xfrm>
        </p:spPr>
        <p:txBody>
          <a:bodyPr>
            <a:normAutofit/>
          </a:bodyPr>
          <a:lstStyle/>
          <a:p>
            <a:r>
              <a:rPr lang="tr-TR"/>
              <a:t>Radix Sort algoritmasının zaman karmaşıklığı, </a:t>
            </a:r>
            <a:r>
              <a:rPr lang="tr-TR" b="1"/>
              <a:t>girdi dizisinin (n) boyutuna </a:t>
            </a:r>
            <a:r>
              <a:rPr lang="tr-TR"/>
              <a:t>ve </a:t>
            </a:r>
            <a:r>
              <a:rPr lang="tr-TR" b="1"/>
              <a:t>kullanılan tabanın (k) değerine </a:t>
            </a:r>
            <a:r>
              <a:rPr lang="tr-TR"/>
              <a:t>bağlıdır.</a:t>
            </a:r>
          </a:p>
          <a:p>
            <a:r>
              <a:rPr lang="tr-TR" b="1">
                <a:solidFill>
                  <a:schemeClr val="accent1">
                    <a:lumMod val="75000"/>
                  </a:schemeClr>
                </a:solidFill>
              </a:rPr>
              <a:t>BEST CASE: </a:t>
            </a:r>
            <a:r>
              <a:rPr lang="tr-TR">
                <a:solidFill>
                  <a:schemeClr val="tx1"/>
                </a:solidFill>
              </a:rPr>
              <a:t>Veri önceden sıralanmışsa veya tüm elemanlar aynı tabanda ise Radix sort </a:t>
            </a:r>
            <a:r>
              <a:rPr lang="tr-TR" b="1">
                <a:solidFill>
                  <a:schemeClr val="tx1"/>
                </a:solidFill>
              </a:rPr>
              <a:t>O(n) zaman karmaşıklığına </a:t>
            </a:r>
            <a:r>
              <a:rPr lang="tr-TR">
                <a:solidFill>
                  <a:schemeClr val="tx1"/>
                </a:solidFill>
              </a:rPr>
              <a:t>sahip olur.</a:t>
            </a:r>
          </a:p>
          <a:p>
            <a:r>
              <a:rPr lang="tr-TR" b="1">
                <a:solidFill>
                  <a:schemeClr val="accent1">
                    <a:lumMod val="75000"/>
                  </a:schemeClr>
                </a:solidFill>
              </a:rPr>
              <a:t>AVERAGE and WORST CASE</a:t>
            </a:r>
            <a:r>
              <a:rPr lang="tr-TR">
                <a:solidFill>
                  <a:schemeClr val="accent1">
                    <a:lumMod val="75000"/>
                  </a:schemeClr>
                </a:solidFill>
              </a:rPr>
              <a:t>:</a:t>
            </a:r>
            <a:r>
              <a:rPr lang="tr-TR" b="1">
                <a:solidFill>
                  <a:schemeClr val="accent1">
                    <a:lumMod val="75000"/>
                  </a:schemeClr>
                </a:solidFill>
              </a:rPr>
              <a:t> </a:t>
            </a:r>
            <a:r>
              <a:rPr lang="tr-TR" b="1">
                <a:solidFill>
                  <a:schemeClr val="tx1">
                    <a:lumMod val="95000"/>
                  </a:schemeClr>
                </a:solidFill>
              </a:rPr>
              <a:t>O(n*k) </a:t>
            </a:r>
            <a:r>
              <a:rPr lang="tr-TR">
                <a:solidFill>
                  <a:schemeClr val="tx1">
                    <a:lumMod val="95000"/>
                  </a:schemeClr>
                </a:solidFill>
              </a:rPr>
              <a:t>zaman </a:t>
            </a:r>
            <a:r>
              <a:rPr lang="tr-TR" b="1">
                <a:solidFill>
                  <a:schemeClr val="tx1">
                    <a:lumMod val="95000"/>
                  </a:schemeClr>
                </a:solidFill>
              </a:rPr>
              <a:t> </a:t>
            </a:r>
            <a:r>
              <a:rPr lang="tr-TR">
                <a:solidFill>
                  <a:schemeClr val="tx1">
                    <a:lumMod val="95000"/>
                  </a:schemeClr>
                </a:solidFill>
              </a:rPr>
              <a:t>karmaşıklığına sahiptir. Bu, her aşamada her eleman için </a:t>
            </a:r>
            <a:r>
              <a:rPr lang="tr-TR" b="1">
                <a:solidFill>
                  <a:schemeClr val="tx1">
                    <a:lumMod val="95000"/>
                  </a:schemeClr>
                </a:solidFill>
              </a:rPr>
              <a:t>k</a:t>
            </a:r>
            <a:r>
              <a:rPr lang="tr-TR">
                <a:solidFill>
                  <a:schemeClr val="tx1">
                    <a:lumMod val="95000"/>
                  </a:schemeClr>
                </a:solidFill>
              </a:rPr>
              <a:t> karşılaştırması ve yer değiştirme yapılması gerektiği anlamına gelir.</a:t>
            </a:r>
            <a:endParaRPr lang="tr-TR">
              <a:solidFill>
                <a:schemeClr val="accent1">
                  <a:lumMod val="75000"/>
                </a:schemeClr>
              </a:solidFill>
            </a:endParaRPr>
          </a:p>
        </p:txBody>
      </p:sp>
      <p:sp>
        <p:nvSpPr>
          <p:cNvPr id="11" name="Metin kutusu 10">
            <a:extLst>
              <a:ext uri="{FF2B5EF4-FFF2-40B4-BE49-F238E27FC236}">
                <a16:creationId xmlns:a16="http://schemas.microsoft.com/office/drawing/2014/main" id="{B441EDEB-28C5-1CC7-B029-C67CB0140873}"/>
              </a:ext>
            </a:extLst>
          </p:cNvPr>
          <p:cNvSpPr txBox="1"/>
          <p:nvPr/>
        </p:nvSpPr>
        <p:spPr>
          <a:xfrm>
            <a:off x="1867478" y="946779"/>
            <a:ext cx="8915400" cy="1446550"/>
          </a:xfrm>
          <a:prstGeom prst="rect">
            <a:avLst/>
          </a:prstGeom>
          <a:noFill/>
        </p:spPr>
        <p:txBody>
          <a:bodyPr wrap="square" rtlCol="0">
            <a:spAutoFit/>
          </a:bodyPr>
          <a:lstStyle/>
          <a:p>
            <a:r>
              <a:rPr lang="tr-TR" sz="4400" dirty="0">
                <a:solidFill>
                  <a:schemeClr val="accent1">
                    <a:lumMod val="75000"/>
                  </a:schemeClr>
                </a:solidFill>
              </a:rPr>
              <a:t>RADİX SORT(TABAN SIRALAMASI) ZAMAN KARMAŞIKLIĞI</a:t>
            </a:r>
            <a:endParaRPr lang="tr-TR" sz="2400" dirty="0">
              <a:solidFill>
                <a:schemeClr val="accent1">
                  <a:lumMod val="75000"/>
                </a:schemeClr>
              </a:solidFill>
            </a:endParaRPr>
          </a:p>
        </p:txBody>
      </p:sp>
    </p:spTree>
    <p:extLst>
      <p:ext uri="{BB962C8B-B14F-4D97-AF65-F5344CB8AC3E}">
        <p14:creationId xmlns:p14="http://schemas.microsoft.com/office/powerpoint/2010/main" val="869540959"/>
      </p:ext>
    </p:extLst>
  </p:cSld>
  <p:clrMapOvr>
    <a:masterClrMapping/>
  </p:clrMapOvr>
  <mc:AlternateContent xmlns:mc="http://schemas.openxmlformats.org/markup-compatibility/2006" xmlns:p14="http://schemas.microsoft.com/office/powerpoint/2010/main">
    <mc:Choice Requires="p14">
      <p:transition spd="slow" p14:dur="10000">
        <p14:prism dir="u" isContent="1"/>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İçerik Yer Tutucusu 8">
            <a:extLst>
              <a:ext uri="{FF2B5EF4-FFF2-40B4-BE49-F238E27FC236}">
                <a16:creationId xmlns:a16="http://schemas.microsoft.com/office/drawing/2014/main" id="{6469152D-DA4E-7316-ECA9-595D24411680}"/>
              </a:ext>
            </a:extLst>
          </p:cNvPr>
          <p:cNvSpPr>
            <a:spLocks noGrp="1"/>
          </p:cNvSpPr>
          <p:nvPr>
            <p:ph idx="1"/>
          </p:nvPr>
        </p:nvSpPr>
        <p:spPr>
          <a:xfrm>
            <a:off x="1749490" y="3265262"/>
            <a:ext cx="9755122" cy="2645959"/>
          </a:xfrm>
        </p:spPr>
        <p:txBody>
          <a:bodyPr>
            <a:normAutofit/>
          </a:bodyPr>
          <a:lstStyle/>
          <a:p>
            <a:r>
              <a:rPr lang="tr-TR" b="1">
                <a:solidFill>
                  <a:schemeClr val="accent1">
                    <a:lumMod val="75000"/>
                  </a:schemeClr>
                </a:solidFill>
              </a:rPr>
              <a:t>1-) TELEFON REHBERİ SIRALAMASI</a:t>
            </a:r>
            <a:r>
              <a:rPr lang="tr-TR">
                <a:solidFill>
                  <a:schemeClr val="accent1">
                    <a:lumMod val="75000"/>
                  </a:schemeClr>
                </a:solidFill>
              </a:rPr>
              <a:t>: </a:t>
            </a:r>
            <a:r>
              <a:rPr lang="tr-TR">
                <a:solidFill>
                  <a:schemeClr val="tx1">
                    <a:lumMod val="95000"/>
                  </a:schemeClr>
                </a:solidFill>
              </a:rPr>
              <a:t>İsimleri alfabetik sıraya göre sıralamak için </a:t>
            </a:r>
          </a:p>
          <a:p>
            <a:r>
              <a:rPr lang="tr-TR" b="1">
                <a:solidFill>
                  <a:schemeClr val="accent1">
                    <a:lumMod val="75000"/>
                  </a:schemeClr>
                </a:solidFill>
              </a:rPr>
              <a:t>2-) POSTA TESLİMATI</a:t>
            </a:r>
            <a:r>
              <a:rPr lang="tr-TR">
                <a:solidFill>
                  <a:schemeClr val="accent1">
                    <a:lumMod val="75000"/>
                  </a:schemeClr>
                </a:solidFill>
              </a:rPr>
              <a:t>: </a:t>
            </a:r>
            <a:r>
              <a:rPr lang="tr-TR">
                <a:solidFill>
                  <a:schemeClr val="tx1"/>
                </a:solidFill>
              </a:rPr>
              <a:t>Adresleri posta kodlarına göre sıralamak için</a:t>
            </a:r>
          </a:p>
          <a:p>
            <a:r>
              <a:rPr lang="tr-TR" b="1">
                <a:solidFill>
                  <a:schemeClr val="accent1">
                    <a:lumMod val="75000"/>
                  </a:schemeClr>
                </a:solidFill>
              </a:rPr>
              <a:t>3-) SINAV KAĞITLARINI DÜZENLEME: </a:t>
            </a:r>
            <a:r>
              <a:rPr lang="tr-TR">
                <a:solidFill>
                  <a:schemeClr val="tx1"/>
                </a:solidFill>
              </a:rPr>
              <a:t>Sınav sonuçlarını puana göre sıralamak için</a:t>
            </a:r>
          </a:p>
          <a:p>
            <a:r>
              <a:rPr lang="tr-TR" b="1">
                <a:solidFill>
                  <a:schemeClr val="accent1">
                    <a:lumMod val="75000"/>
                  </a:schemeClr>
                </a:solidFill>
              </a:rPr>
              <a:t>4-) STOK YÖNETİMİ: </a:t>
            </a:r>
            <a:r>
              <a:rPr lang="tr-TR">
                <a:solidFill>
                  <a:schemeClr val="tx1"/>
                </a:solidFill>
              </a:rPr>
              <a:t>Depolarda, ürünleri stok numaralarına göre sıralamak için </a:t>
            </a:r>
          </a:p>
        </p:txBody>
      </p:sp>
      <p:sp>
        <p:nvSpPr>
          <p:cNvPr id="11" name="Metin kutusu 10">
            <a:extLst>
              <a:ext uri="{FF2B5EF4-FFF2-40B4-BE49-F238E27FC236}">
                <a16:creationId xmlns:a16="http://schemas.microsoft.com/office/drawing/2014/main" id="{B441EDEB-28C5-1CC7-B029-C67CB0140873}"/>
              </a:ext>
            </a:extLst>
          </p:cNvPr>
          <p:cNvSpPr txBox="1"/>
          <p:nvPr/>
        </p:nvSpPr>
        <p:spPr>
          <a:xfrm>
            <a:off x="1867478" y="946779"/>
            <a:ext cx="8915400" cy="1446550"/>
          </a:xfrm>
          <a:prstGeom prst="rect">
            <a:avLst/>
          </a:prstGeom>
          <a:noFill/>
        </p:spPr>
        <p:txBody>
          <a:bodyPr wrap="square" rtlCol="0">
            <a:spAutoFit/>
          </a:bodyPr>
          <a:lstStyle/>
          <a:p>
            <a:r>
              <a:rPr lang="tr-TR" sz="4400">
                <a:solidFill>
                  <a:schemeClr val="accent1">
                    <a:lumMod val="75000"/>
                  </a:schemeClr>
                </a:solidFill>
              </a:rPr>
              <a:t>RADİX SORT(TABAN SIRALAMASI) </a:t>
            </a:r>
          </a:p>
          <a:p>
            <a:r>
              <a:rPr lang="tr-TR" sz="4400">
                <a:solidFill>
                  <a:schemeClr val="accent1">
                    <a:lumMod val="75000"/>
                  </a:schemeClr>
                </a:solidFill>
              </a:rPr>
              <a:t>GÜNLÜK HAYATTAN ÖRNEKLER</a:t>
            </a:r>
            <a:endParaRPr lang="tr-TR" sz="2400">
              <a:solidFill>
                <a:schemeClr val="accent1">
                  <a:lumMod val="75000"/>
                </a:schemeClr>
              </a:solidFill>
            </a:endParaRPr>
          </a:p>
        </p:txBody>
      </p:sp>
    </p:spTree>
    <p:extLst>
      <p:ext uri="{BB962C8B-B14F-4D97-AF65-F5344CB8AC3E}">
        <p14:creationId xmlns:p14="http://schemas.microsoft.com/office/powerpoint/2010/main" val="3262100983"/>
      </p:ext>
    </p:extLst>
  </p:cSld>
  <p:clrMapOvr>
    <a:masterClrMapping/>
  </p:clrMapOvr>
  <mc:AlternateContent xmlns:mc="http://schemas.openxmlformats.org/markup-compatibility/2006" xmlns:p14="http://schemas.microsoft.com/office/powerpoint/2010/main">
    <mc:Choice Requires="p14">
      <p:transition spd="slow" p14:dur="2000">
        <p14:prism dir="u" isContent="1"/>
      </p:transition>
    </mc:Choice>
    <mc:Fallback xmlns="">
      <p:transition spd="slow">
        <p:fade/>
      </p:transition>
    </mc:Fallback>
  </mc:AlternateContent>
</p:sld>
</file>

<file path=ppt/theme/theme1.xml><?xml version="1.0" encoding="utf-8"?>
<a:theme xmlns:a="http://schemas.openxmlformats.org/drawingml/2006/main" name="Hayal">
  <a:themeElements>
    <a:clrScheme name="Wisp">
      <a:dk1>
        <a:sysClr val="windowText" lastClr="000000"/>
      </a:dk1>
      <a:lt1>
        <a:sysClr val="window" lastClr="FFFFFF"/>
      </a:lt1>
      <a:dk2>
        <a:srgbClr val="2C333A"/>
      </a:dk2>
      <a:lt2>
        <a:srgbClr val="D6ECED"/>
      </a:lt2>
      <a:accent1>
        <a:srgbClr val="DE32DE"/>
      </a:accent1>
      <a:accent2>
        <a:srgbClr val="F42B8A"/>
      </a:accent2>
      <a:accent3>
        <a:srgbClr val="349FE7"/>
      </a:accent3>
      <a:accent4>
        <a:srgbClr val="565FF8"/>
      </a:accent4>
      <a:accent5>
        <a:srgbClr val="876BE7"/>
      </a:accent5>
      <a:accent6>
        <a:srgbClr val="F268C2"/>
      </a:accent6>
      <a:hlink>
        <a:srgbClr val="F55CF9"/>
      </a:hlink>
      <a:folHlink>
        <a:srgbClr val="E8A0EE"/>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F20B7C8E-B819-43F3-AAF9-EE50B1A83630}"/>
    </a:ext>
  </a:extLst>
</a:theme>
</file>

<file path=ppt/theme/theme2.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eması">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1c2eb7a32e66fb6e4260f3771546a5e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04e1f6479c48b08974ba73b5ca973489"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D575CB40-8686-4C48-810A-C2974D3D36AC}">
  <ds:schemaRefs>
    <ds:schemaRef ds:uri="16c05727-aa75-4e4a-9b5f-8a80a1165891"/>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07C3E52-A0B1-49C0-88BD-66B715EE8BB7}">
  <ds:schemaRefs>
    <ds:schemaRef ds:uri="http://schemas.microsoft.com/sharepoint/v3/contenttype/forms"/>
  </ds:schemaRefs>
</ds:datastoreItem>
</file>

<file path=customXml/itemProps3.xml><?xml version="1.0" encoding="utf-8"?>
<ds:datastoreItem xmlns:ds="http://schemas.openxmlformats.org/officeDocument/2006/customXml" ds:itemID="{CCB8F5F2-61AB-4CE6-A5E3-F34B87B0EE42}">
  <ds:schemaRefs>
    <ds:schemaRef ds:uri="http://purl.org/dc/elements/1.1/"/>
    <ds:schemaRef ds:uri="71af3243-3dd4-4a8d-8c0d-dd76da1f02a5"/>
    <ds:schemaRef ds:uri="http://schemas.microsoft.com/office/infopath/2007/PartnerControls"/>
    <ds:schemaRef ds:uri="http://purl.org/dc/terms/"/>
    <ds:schemaRef ds:uri="http://schemas.microsoft.com/office/2006/documentManagement/types"/>
    <ds:schemaRef ds:uri="http://schemas.microsoft.com/office/2006/metadata/properties"/>
    <ds:schemaRef ds:uri="http://www.w3.org/XML/1998/namespace"/>
    <ds:schemaRef ds:uri="http://schemas.openxmlformats.org/package/2006/metadata/core-properties"/>
    <ds:schemaRef ds:uri="16c05727-aa75-4e4a-9b5f-8a80a1165891"/>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Etkinlik planı Hayal tasarımı</Template>
  <TotalTime>323</TotalTime>
  <Words>2561</Words>
  <Application>Microsoft Office PowerPoint</Application>
  <PresentationFormat>Geniş ekran</PresentationFormat>
  <Paragraphs>234</Paragraphs>
  <Slides>30</Slides>
  <Notes>12</Notes>
  <HiddenSlides>0</HiddenSlides>
  <MMClips>2</MMClips>
  <ScaleCrop>false</ScaleCrop>
  <HeadingPairs>
    <vt:vector size="6" baseType="variant">
      <vt:variant>
        <vt:lpstr>Kullanılan Yazı Tipleri</vt:lpstr>
      </vt:variant>
      <vt:variant>
        <vt:i4>6</vt:i4>
      </vt:variant>
      <vt:variant>
        <vt:lpstr>Tema</vt:lpstr>
      </vt:variant>
      <vt:variant>
        <vt:i4>1</vt:i4>
      </vt:variant>
      <vt:variant>
        <vt:lpstr>Slayt Başlıkları</vt:lpstr>
      </vt:variant>
      <vt:variant>
        <vt:i4>30</vt:i4>
      </vt:variant>
    </vt:vector>
  </HeadingPairs>
  <TitlesOfParts>
    <vt:vector size="37" baseType="lpstr">
      <vt:lpstr>Arial</vt:lpstr>
      <vt:lpstr>Calibri</vt:lpstr>
      <vt:lpstr>Century Gothic</vt:lpstr>
      <vt:lpstr>Söhne Mono</vt:lpstr>
      <vt:lpstr>Times New Roman</vt:lpstr>
      <vt:lpstr>Wingdings 3</vt:lpstr>
      <vt:lpstr>Hayal</vt:lpstr>
      <vt:lpstr>RADİX SORT VE BUCKET SORT ALGORİTMALARI</vt:lpstr>
      <vt:lpstr>İÇERİK</vt:lpstr>
      <vt:lpstr>PowerPoint Sunusu</vt:lpstr>
      <vt:lpstr>PowerPoint Sunusu</vt:lpstr>
      <vt:lpstr>PowerPoint Sunusu</vt:lpstr>
      <vt:lpstr>PowerPoint Sunusu</vt:lpstr>
      <vt:lpstr>PowerPoint Sunusu</vt:lpstr>
      <vt:lpstr>PowerPoint Sunusu</vt:lpstr>
      <vt:lpstr>PowerPoint Sunusu</vt:lpstr>
      <vt:lpstr>PowerPoint Sunusu</vt:lpstr>
      <vt:lpstr>RADİX SORT(TABAN SIRALAMASI) JAVA KODU</vt:lpstr>
      <vt:lpstr>PowerPoint Sunusu</vt:lpstr>
      <vt:lpstr>PowerPoint Sunusu</vt:lpstr>
      <vt:lpstr>RADİX SORT AVANTAJLARI</vt:lpstr>
      <vt:lpstr>RADİX SORT DEZAVANTAJLARI</vt:lpstr>
      <vt:lpstr>PowerPoint Sunusu</vt:lpstr>
      <vt:lpstr>BUCKET SORT (KOVA SIRALAMASI) PSUDEO KODU   </vt:lpstr>
      <vt:lpstr>BUCKET ALGORİTMASI'NIN JAVA KODU </vt:lpstr>
      <vt:lpstr>PowerPoint Sunusu</vt:lpstr>
      <vt:lpstr>PowerPoint Sunusu</vt:lpstr>
      <vt:lpstr>BUCKET SORT KULLANILAN DURUMLAR</vt:lpstr>
      <vt:lpstr>BUCKET SORT GÜNLÜK HAYATTAN ÖRNEKLERİ </vt:lpstr>
      <vt:lpstr>BUCKET SORT </vt:lpstr>
      <vt:lpstr>BUCKET SORT ZAMAN KARMAŞIKLIĞI </vt:lpstr>
      <vt:lpstr>PowerPoint Sunusu</vt:lpstr>
      <vt:lpstr>BUCKET SORT AVANTAJLARI</vt:lpstr>
      <vt:lpstr>BUCKET SORT DEZAVANTAJLARI </vt:lpstr>
      <vt:lpstr>PowerPoint Sunusu</vt:lpstr>
      <vt:lpstr>KAYNAKÇA</vt:lpstr>
      <vt:lpstr> BİZİ DİNLEDİĞİNİZ İÇİN TEŞEKKÜR EDERİZ</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Etkinlik Planı Hayal Tasarımı</dc:title>
  <dc:creator>MERVE CİNGÖZ</dc:creator>
  <cp:lastModifiedBy>MERVE CİNGÖZ</cp:lastModifiedBy>
  <cp:revision>431</cp:revision>
  <dcterms:created xsi:type="dcterms:W3CDTF">2024-05-16T10:28:23Z</dcterms:created>
  <dcterms:modified xsi:type="dcterms:W3CDTF">2024-05-26T12:45:14Z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